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1"/>
  </p:notesMasterIdLst>
  <p:sldIdLst>
    <p:sldId id="258" r:id="rId2"/>
    <p:sldId id="261" r:id="rId3"/>
    <p:sldId id="273" r:id="rId4"/>
    <p:sldId id="286" r:id="rId5"/>
    <p:sldId id="272" r:id="rId6"/>
    <p:sldId id="262" r:id="rId7"/>
    <p:sldId id="270" r:id="rId8"/>
    <p:sldId id="290" r:id="rId9"/>
    <p:sldId id="264" r:id="rId10"/>
    <p:sldId id="265" r:id="rId11"/>
    <p:sldId id="285" r:id="rId12"/>
    <p:sldId id="287" r:id="rId13"/>
    <p:sldId id="288" r:id="rId14"/>
    <p:sldId id="289" r:id="rId15"/>
    <p:sldId id="291" r:id="rId16"/>
    <p:sldId id="292" r:id="rId17"/>
    <p:sldId id="283" r:id="rId18"/>
    <p:sldId id="284" r:id="rId19"/>
    <p:sldId id="274" r:id="rId20"/>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72C"/>
    <a:srgbClr val="69B3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32"/>
    <p:restoredTop sz="93333" autoAdjust="0"/>
  </p:normalViewPr>
  <p:slideViewPr>
    <p:cSldViewPr snapToGrid="0" snapToObjects="1">
      <p:cViewPr>
        <p:scale>
          <a:sx n="75" d="100"/>
          <a:sy n="75" d="100"/>
        </p:scale>
        <p:origin x="80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8AB45-F44B-419B-A805-C8B9E176B1E3}" type="doc">
      <dgm:prSet loTypeId="urn:microsoft.com/office/officeart/2008/layout/LinedList" loCatId="list" qsTypeId="urn:microsoft.com/office/officeart/2005/8/quickstyle/simple5" qsCatId="simple" csTypeId="urn:microsoft.com/office/officeart/2005/8/colors/accent1_5" csCatId="accent1" phldr="1"/>
      <dgm:spPr/>
      <dgm:t>
        <a:bodyPr/>
        <a:lstStyle/>
        <a:p>
          <a:endParaRPr lang="en-US"/>
        </a:p>
      </dgm:t>
    </dgm:pt>
    <dgm:pt modelId="{7E8A2CD8-88C7-414A-BA5E-1E24FAAD75D5}">
      <dgm:prSet/>
      <dgm:spPr/>
      <dgm:t>
        <a:bodyPr/>
        <a:lstStyle/>
        <a:p>
          <a:r>
            <a:rPr lang="en-US" altLang="en-US" b="0" dirty="0">
              <a:solidFill>
                <a:schemeClr val="tx1"/>
              </a:solidFill>
              <a:latin typeface="Times New Roman" panose="02020603050405020304" pitchFamily="18" charset="0"/>
              <a:cs typeface="Times New Roman" panose="02020603050405020304" pitchFamily="18" charset="0"/>
            </a:rPr>
            <a:t>Project Overview</a:t>
          </a:r>
          <a:endParaRPr lang="en-US" b="0" dirty="0">
            <a:solidFill>
              <a:schemeClr val="tx1"/>
            </a:solidFill>
            <a:latin typeface="Times New Roman" panose="02020603050405020304" pitchFamily="18" charset="0"/>
            <a:cs typeface="Times New Roman" panose="02020603050405020304" pitchFamily="18" charset="0"/>
          </a:endParaRPr>
        </a:p>
      </dgm:t>
    </dgm:pt>
    <dgm:pt modelId="{24062F08-076C-4E08-AF2A-68613B862853}" type="parTrans" cxnId="{2DADC1DC-E0D9-4E11-AB36-2AF791329C62}">
      <dgm:prSet/>
      <dgm:spPr/>
      <dgm:t>
        <a:bodyPr/>
        <a:lstStyle/>
        <a:p>
          <a:endParaRPr lang="en-US"/>
        </a:p>
      </dgm:t>
    </dgm:pt>
    <dgm:pt modelId="{A1991F28-DE34-4F64-BD38-1F3B50016876}" type="sibTrans" cxnId="{2DADC1DC-E0D9-4E11-AB36-2AF791329C62}">
      <dgm:prSet/>
      <dgm:spPr/>
      <dgm:t>
        <a:bodyPr/>
        <a:lstStyle/>
        <a:p>
          <a:endParaRPr lang="en-US"/>
        </a:p>
      </dgm:t>
    </dgm:pt>
    <dgm:pt modelId="{71183379-BCAB-4B38-8727-1D69A4F60B32}">
      <dgm:prSet/>
      <dgm:spPr/>
      <dgm:t>
        <a:bodyPr/>
        <a:lstStyle/>
        <a:p>
          <a:r>
            <a:rPr lang="en-US" b="0" dirty="0">
              <a:solidFill>
                <a:schemeClr val="tx1"/>
              </a:solidFill>
              <a:latin typeface="Times New Roman" panose="02020603050405020304" pitchFamily="18" charset="0"/>
              <a:cs typeface="Times New Roman" panose="02020603050405020304" pitchFamily="18" charset="0"/>
            </a:rPr>
            <a:t>Real-world Applications</a:t>
          </a:r>
        </a:p>
      </dgm:t>
    </dgm:pt>
    <dgm:pt modelId="{A3E2D374-2144-4D7D-A6E2-76BE1A019782}" type="parTrans" cxnId="{05DFD6CA-34CD-4889-9FAA-42706AC43C39}">
      <dgm:prSet/>
      <dgm:spPr/>
      <dgm:t>
        <a:bodyPr/>
        <a:lstStyle/>
        <a:p>
          <a:endParaRPr lang="en-US"/>
        </a:p>
      </dgm:t>
    </dgm:pt>
    <dgm:pt modelId="{BA9FE14A-E69D-4225-8993-564DB638C772}" type="sibTrans" cxnId="{05DFD6CA-34CD-4889-9FAA-42706AC43C39}">
      <dgm:prSet/>
      <dgm:spPr/>
      <dgm:t>
        <a:bodyPr/>
        <a:lstStyle/>
        <a:p>
          <a:endParaRPr lang="en-US"/>
        </a:p>
      </dgm:t>
    </dgm:pt>
    <dgm:pt modelId="{1AD62FF3-EC36-4309-9FC9-35EF01372DE0}">
      <dgm:prSet/>
      <dgm:spPr/>
      <dgm:t>
        <a:bodyPr/>
        <a:lstStyle/>
        <a:p>
          <a:r>
            <a:rPr lang="en-US" b="0" dirty="0">
              <a:solidFill>
                <a:schemeClr val="tx1"/>
              </a:solidFill>
              <a:latin typeface="Times New Roman" panose="02020603050405020304" pitchFamily="18" charset="0"/>
              <a:cs typeface="Times New Roman" panose="02020603050405020304" pitchFamily="18" charset="0"/>
            </a:rPr>
            <a:t>Literature Review and Results</a:t>
          </a:r>
        </a:p>
      </dgm:t>
    </dgm:pt>
    <dgm:pt modelId="{2F553CDE-F6C7-43D7-8C0B-998AB6048CFF}" type="parTrans" cxnId="{DC6529D2-062A-4440-9D5C-BD58FE5D0856}">
      <dgm:prSet/>
      <dgm:spPr/>
      <dgm:t>
        <a:bodyPr/>
        <a:lstStyle/>
        <a:p>
          <a:endParaRPr lang="en-US"/>
        </a:p>
      </dgm:t>
    </dgm:pt>
    <dgm:pt modelId="{2E08B243-A3A8-496F-AECE-8C7BF6070F4F}" type="sibTrans" cxnId="{DC6529D2-062A-4440-9D5C-BD58FE5D0856}">
      <dgm:prSet/>
      <dgm:spPr/>
      <dgm:t>
        <a:bodyPr/>
        <a:lstStyle/>
        <a:p>
          <a:endParaRPr lang="en-US"/>
        </a:p>
      </dgm:t>
    </dgm:pt>
    <dgm:pt modelId="{9F6A18D4-617B-4559-99ED-785781CA2CCC}">
      <dgm:prSet/>
      <dgm:spPr/>
      <dgm:t>
        <a:bodyPr/>
        <a:lstStyle/>
        <a:p>
          <a:r>
            <a:rPr lang="en-US" b="0" dirty="0">
              <a:solidFill>
                <a:schemeClr val="tx1"/>
              </a:solidFill>
              <a:latin typeface="Times New Roman" panose="02020603050405020304" pitchFamily="18" charset="0"/>
              <a:cs typeface="Times New Roman" panose="02020603050405020304" pitchFamily="18" charset="0"/>
            </a:rPr>
            <a:t>Algorithm Approach</a:t>
          </a:r>
        </a:p>
      </dgm:t>
    </dgm:pt>
    <dgm:pt modelId="{0B9F8089-C521-48B6-9B3E-509725B1A5C6}" type="parTrans" cxnId="{D47C1C91-CE41-4D87-9AB5-B6B90220D2C1}">
      <dgm:prSet/>
      <dgm:spPr/>
      <dgm:t>
        <a:bodyPr/>
        <a:lstStyle/>
        <a:p>
          <a:endParaRPr lang="en-US"/>
        </a:p>
      </dgm:t>
    </dgm:pt>
    <dgm:pt modelId="{227B375D-649F-4EAD-8449-0630DBFEB5DE}" type="sibTrans" cxnId="{D47C1C91-CE41-4D87-9AB5-B6B90220D2C1}">
      <dgm:prSet/>
      <dgm:spPr/>
      <dgm:t>
        <a:bodyPr/>
        <a:lstStyle/>
        <a:p>
          <a:endParaRPr lang="en-US"/>
        </a:p>
      </dgm:t>
    </dgm:pt>
    <dgm:pt modelId="{345C5296-C674-4D9C-B56F-0D4A4908D950}">
      <dgm:prSet/>
      <dgm:spPr/>
      <dgm:t>
        <a:bodyPr/>
        <a:lstStyle/>
        <a:p>
          <a:r>
            <a:rPr lang="en-US" b="0" dirty="0">
              <a:solidFill>
                <a:schemeClr val="tx1"/>
              </a:solidFill>
              <a:latin typeface="Times New Roman" panose="02020603050405020304" pitchFamily="18" charset="0"/>
              <a:cs typeface="Times New Roman" panose="02020603050405020304" pitchFamily="18" charset="0"/>
            </a:rPr>
            <a:t>Understanding the Functions</a:t>
          </a:r>
        </a:p>
      </dgm:t>
    </dgm:pt>
    <dgm:pt modelId="{26E8E3F6-34CA-44D2-9F64-7B0246615875}" type="parTrans" cxnId="{FD5BE7DF-80DA-417A-8993-D8C6B4646D2B}">
      <dgm:prSet/>
      <dgm:spPr/>
      <dgm:t>
        <a:bodyPr/>
        <a:lstStyle/>
        <a:p>
          <a:endParaRPr lang="en-US"/>
        </a:p>
      </dgm:t>
    </dgm:pt>
    <dgm:pt modelId="{BA129A4B-06D9-48AC-BD75-9D4BB1605780}" type="sibTrans" cxnId="{FD5BE7DF-80DA-417A-8993-D8C6B4646D2B}">
      <dgm:prSet/>
      <dgm:spPr/>
      <dgm:t>
        <a:bodyPr/>
        <a:lstStyle/>
        <a:p>
          <a:endParaRPr lang="en-US"/>
        </a:p>
      </dgm:t>
    </dgm:pt>
    <dgm:pt modelId="{1F404FC2-CAD6-4E18-92BD-07AA4A67BE15}">
      <dgm:prSet/>
      <dgm:spPr/>
      <dgm:t>
        <a:bodyPr/>
        <a:lstStyle/>
        <a:p>
          <a:r>
            <a:rPr lang="en-US" b="0" dirty="0">
              <a:solidFill>
                <a:schemeClr val="tx1"/>
              </a:solidFill>
              <a:latin typeface="Times New Roman" panose="02020603050405020304" pitchFamily="18" charset="0"/>
              <a:cs typeface="Times New Roman" panose="02020603050405020304" pitchFamily="18" charset="0"/>
            </a:rPr>
            <a:t>Obtained Results </a:t>
          </a:r>
        </a:p>
      </dgm:t>
    </dgm:pt>
    <dgm:pt modelId="{67E4EF42-D13A-45F4-B4D4-4B3D9DF76F70}" type="parTrans" cxnId="{269D2281-C71F-452C-9798-CECBD8D77A1A}">
      <dgm:prSet/>
      <dgm:spPr/>
      <dgm:t>
        <a:bodyPr/>
        <a:lstStyle/>
        <a:p>
          <a:endParaRPr lang="en-US"/>
        </a:p>
      </dgm:t>
    </dgm:pt>
    <dgm:pt modelId="{C1CE02D5-C150-4F15-B70A-13E333DF01B0}" type="sibTrans" cxnId="{269D2281-C71F-452C-9798-CECBD8D77A1A}">
      <dgm:prSet/>
      <dgm:spPr/>
      <dgm:t>
        <a:bodyPr/>
        <a:lstStyle/>
        <a:p>
          <a:endParaRPr lang="en-US"/>
        </a:p>
      </dgm:t>
    </dgm:pt>
    <dgm:pt modelId="{135BF058-5B90-4818-A70C-1C6D2F46130F}">
      <dgm:prSet/>
      <dgm:spPr/>
      <dgm:t>
        <a:bodyPr/>
        <a:lstStyle/>
        <a:p>
          <a:r>
            <a:rPr lang="en-US" b="0" dirty="0">
              <a:solidFill>
                <a:schemeClr val="tx1"/>
              </a:solidFill>
              <a:latin typeface="Times New Roman" panose="02020603050405020304" pitchFamily="18" charset="0"/>
              <a:cs typeface="Times New Roman" panose="02020603050405020304" pitchFamily="18" charset="0"/>
            </a:rPr>
            <a:t>Conclusion</a:t>
          </a:r>
        </a:p>
      </dgm:t>
    </dgm:pt>
    <dgm:pt modelId="{A4140A72-0350-40C2-95FC-7FE54AE3A86A}" type="parTrans" cxnId="{22B39895-7565-4717-99A4-63CF7CFA77F2}">
      <dgm:prSet/>
      <dgm:spPr/>
      <dgm:t>
        <a:bodyPr/>
        <a:lstStyle/>
        <a:p>
          <a:endParaRPr lang="en-US"/>
        </a:p>
      </dgm:t>
    </dgm:pt>
    <dgm:pt modelId="{18E294BF-62A6-43BB-A89F-DA13409A87DD}" type="sibTrans" cxnId="{22B39895-7565-4717-99A4-63CF7CFA77F2}">
      <dgm:prSet/>
      <dgm:spPr/>
      <dgm:t>
        <a:bodyPr/>
        <a:lstStyle/>
        <a:p>
          <a:endParaRPr lang="en-US"/>
        </a:p>
      </dgm:t>
    </dgm:pt>
    <dgm:pt modelId="{C5704C1A-3CA0-46EE-9A0E-44295032814F}">
      <dgm:prSet/>
      <dgm:spPr/>
      <dgm:t>
        <a:bodyPr/>
        <a:lstStyle/>
        <a:p>
          <a:r>
            <a:rPr lang="en-US" b="0" dirty="0">
              <a:solidFill>
                <a:schemeClr val="tx1"/>
              </a:solidFill>
              <a:latin typeface="Times New Roman" panose="02020603050405020304" pitchFamily="18" charset="0"/>
              <a:cs typeface="Times New Roman" panose="02020603050405020304" pitchFamily="18" charset="0"/>
            </a:rPr>
            <a:t>Summary of References</a:t>
          </a:r>
        </a:p>
      </dgm:t>
    </dgm:pt>
    <dgm:pt modelId="{13F48395-C111-48C2-8747-97A62D06D76B}" type="parTrans" cxnId="{98A4272F-6158-4665-97A8-30A5C9F0278F}">
      <dgm:prSet/>
      <dgm:spPr/>
      <dgm:t>
        <a:bodyPr/>
        <a:lstStyle/>
        <a:p>
          <a:endParaRPr lang="en-US"/>
        </a:p>
      </dgm:t>
    </dgm:pt>
    <dgm:pt modelId="{1379FD90-1705-4AB3-8149-BD147953B204}" type="sibTrans" cxnId="{98A4272F-6158-4665-97A8-30A5C9F0278F}">
      <dgm:prSet/>
      <dgm:spPr/>
      <dgm:t>
        <a:bodyPr/>
        <a:lstStyle/>
        <a:p>
          <a:endParaRPr lang="en-US"/>
        </a:p>
      </dgm:t>
    </dgm:pt>
    <dgm:pt modelId="{4BBE9942-96FB-447D-98C0-87C426C11B9C}">
      <dgm:prSet/>
      <dgm:spPr/>
      <dgm:t>
        <a:bodyPr/>
        <a:lstStyle/>
        <a:p>
          <a:r>
            <a:rPr lang="en-US" b="0" dirty="0">
              <a:solidFill>
                <a:schemeClr val="tx1"/>
              </a:solidFill>
              <a:latin typeface="Times New Roman" panose="02020603050405020304" pitchFamily="18" charset="0"/>
              <a:cs typeface="Times New Roman" panose="02020603050405020304" pitchFamily="18" charset="0"/>
            </a:rPr>
            <a:t>Connection Between the Literature (Paper-3) and Our Model</a:t>
          </a:r>
        </a:p>
      </dgm:t>
    </dgm:pt>
    <dgm:pt modelId="{7AA5D1F6-1315-4D9E-8AF7-B32FCB8E9D6C}" type="parTrans" cxnId="{F793A7F5-57DA-45E3-BEFC-BFB71DAB8955}">
      <dgm:prSet/>
      <dgm:spPr/>
      <dgm:t>
        <a:bodyPr/>
        <a:lstStyle/>
        <a:p>
          <a:endParaRPr lang="en-US"/>
        </a:p>
      </dgm:t>
    </dgm:pt>
    <dgm:pt modelId="{29E5272F-3FCF-4063-880F-AE17C315EFB1}" type="sibTrans" cxnId="{F793A7F5-57DA-45E3-BEFC-BFB71DAB8955}">
      <dgm:prSet/>
      <dgm:spPr/>
      <dgm:t>
        <a:bodyPr/>
        <a:lstStyle/>
        <a:p>
          <a:endParaRPr lang="en-US"/>
        </a:p>
      </dgm:t>
    </dgm:pt>
    <dgm:pt modelId="{38A2BC89-869E-416E-8584-1AD946C505FB}">
      <dgm:prSet/>
      <dgm:spPr/>
      <dgm:t>
        <a:bodyPr/>
        <a:lstStyle/>
        <a:p>
          <a:r>
            <a:rPr lang="en-US" b="0" dirty="0">
              <a:solidFill>
                <a:schemeClr val="tx1"/>
              </a:solidFill>
              <a:latin typeface="Times New Roman" panose="02020603050405020304" pitchFamily="18" charset="0"/>
              <a:cs typeface="Times New Roman" panose="02020603050405020304" pitchFamily="18" charset="0"/>
            </a:rPr>
            <a:t>Model Comparison (Summary Plot)</a:t>
          </a:r>
        </a:p>
      </dgm:t>
    </dgm:pt>
    <dgm:pt modelId="{ACDDB5B5-E648-4810-9FD6-0E89C323B67D}" type="parTrans" cxnId="{93A972D5-CA0E-4898-A8C8-35D9594C5CC8}">
      <dgm:prSet/>
      <dgm:spPr/>
      <dgm:t>
        <a:bodyPr/>
        <a:lstStyle/>
        <a:p>
          <a:endParaRPr lang="en-US"/>
        </a:p>
      </dgm:t>
    </dgm:pt>
    <dgm:pt modelId="{5ACF3006-0C5F-4CBC-8BCD-008CEDA4E1AF}" type="sibTrans" cxnId="{93A972D5-CA0E-4898-A8C8-35D9594C5CC8}">
      <dgm:prSet/>
      <dgm:spPr/>
      <dgm:t>
        <a:bodyPr/>
        <a:lstStyle/>
        <a:p>
          <a:endParaRPr lang="en-US"/>
        </a:p>
      </dgm:t>
    </dgm:pt>
    <dgm:pt modelId="{8F172E89-812E-44E8-A92C-BEF87F2AF4DB}">
      <dgm:prSet/>
      <dgm:spPr/>
      <dgm:t>
        <a:bodyPr/>
        <a:lstStyle/>
        <a:p>
          <a:pPr>
            <a:buNone/>
          </a:pPr>
          <a:r>
            <a:rPr lang="en-US" b="0"/>
            <a:t>Error Analysis</a:t>
          </a:r>
          <a:endParaRPr lang="en-US" b="0" dirty="0">
            <a:solidFill>
              <a:schemeClr val="tx1"/>
            </a:solidFill>
            <a:latin typeface="Times New Roman" panose="02020603050405020304" pitchFamily="18" charset="0"/>
            <a:cs typeface="Times New Roman" panose="02020603050405020304" pitchFamily="18" charset="0"/>
          </a:endParaRPr>
        </a:p>
      </dgm:t>
    </dgm:pt>
    <dgm:pt modelId="{44793395-4B7A-4359-85EB-E2087D0157A6}" type="parTrans" cxnId="{55C3F6E5-5B99-4371-8411-1FCDB7F4BF7E}">
      <dgm:prSet/>
      <dgm:spPr/>
      <dgm:t>
        <a:bodyPr/>
        <a:lstStyle/>
        <a:p>
          <a:endParaRPr lang="en-US"/>
        </a:p>
      </dgm:t>
    </dgm:pt>
    <dgm:pt modelId="{D7812FB8-24F0-4A1C-A01E-09E14C32259D}" type="sibTrans" cxnId="{55C3F6E5-5B99-4371-8411-1FCDB7F4BF7E}">
      <dgm:prSet/>
      <dgm:spPr/>
      <dgm:t>
        <a:bodyPr/>
        <a:lstStyle/>
        <a:p>
          <a:endParaRPr lang="en-US"/>
        </a:p>
      </dgm:t>
    </dgm:pt>
    <dgm:pt modelId="{A4C266B0-93E2-41C0-AF7A-D9049415469B}">
      <dgm:prSet/>
      <dgm:spPr/>
      <dgm:t>
        <a:bodyPr/>
        <a:lstStyle/>
        <a:p>
          <a:pPr>
            <a:buNone/>
          </a:pPr>
          <a:r>
            <a:rPr lang="en-US" b="0"/>
            <a:t>Real-World Deployment</a:t>
          </a:r>
          <a:endParaRPr lang="en-US" b="0" dirty="0">
            <a:solidFill>
              <a:schemeClr val="tx1"/>
            </a:solidFill>
            <a:latin typeface="Times New Roman" panose="02020603050405020304" pitchFamily="18" charset="0"/>
            <a:cs typeface="Times New Roman" panose="02020603050405020304" pitchFamily="18" charset="0"/>
          </a:endParaRPr>
        </a:p>
      </dgm:t>
    </dgm:pt>
    <dgm:pt modelId="{506E23B0-701B-49FF-83B6-F58CF9791672}" type="parTrans" cxnId="{FDC357B8-A048-4878-A2AB-CF48911A3A93}">
      <dgm:prSet/>
      <dgm:spPr/>
      <dgm:t>
        <a:bodyPr/>
        <a:lstStyle/>
        <a:p>
          <a:endParaRPr lang="en-US"/>
        </a:p>
      </dgm:t>
    </dgm:pt>
    <dgm:pt modelId="{4AFF63E3-A3F4-4C68-9377-7982027A0F8A}" type="sibTrans" cxnId="{FDC357B8-A048-4878-A2AB-CF48911A3A93}">
      <dgm:prSet/>
      <dgm:spPr/>
      <dgm:t>
        <a:bodyPr/>
        <a:lstStyle/>
        <a:p>
          <a:endParaRPr lang="en-US"/>
        </a:p>
      </dgm:t>
    </dgm:pt>
    <dgm:pt modelId="{EF71CC15-860B-42D7-8263-BE1477EBB855}" type="pres">
      <dgm:prSet presAssocID="{D348AB45-F44B-419B-A805-C8B9E176B1E3}" presName="vert0" presStyleCnt="0">
        <dgm:presLayoutVars>
          <dgm:dir/>
          <dgm:animOne val="branch"/>
          <dgm:animLvl val="lvl"/>
        </dgm:presLayoutVars>
      </dgm:prSet>
      <dgm:spPr/>
    </dgm:pt>
    <dgm:pt modelId="{103A1705-88CD-4D12-9255-03681FDC7F4F}" type="pres">
      <dgm:prSet presAssocID="{7E8A2CD8-88C7-414A-BA5E-1E24FAAD75D5}" presName="thickLine" presStyleLbl="alignNode1" presStyleIdx="0" presStyleCnt="12"/>
      <dgm:spPr/>
    </dgm:pt>
    <dgm:pt modelId="{B6A26D1F-5622-475A-B397-4643D724644E}" type="pres">
      <dgm:prSet presAssocID="{7E8A2CD8-88C7-414A-BA5E-1E24FAAD75D5}" presName="horz1" presStyleCnt="0"/>
      <dgm:spPr/>
    </dgm:pt>
    <dgm:pt modelId="{6F56F9E8-AB40-4A96-AA1C-2247B165D353}" type="pres">
      <dgm:prSet presAssocID="{7E8A2CD8-88C7-414A-BA5E-1E24FAAD75D5}" presName="tx1" presStyleLbl="revTx" presStyleIdx="0" presStyleCnt="12"/>
      <dgm:spPr/>
    </dgm:pt>
    <dgm:pt modelId="{4A98626C-F9E7-4B76-9E23-FC061DB3868B}" type="pres">
      <dgm:prSet presAssocID="{7E8A2CD8-88C7-414A-BA5E-1E24FAAD75D5}" presName="vert1" presStyleCnt="0"/>
      <dgm:spPr/>
    </dgm:pt>
    <dgm:pt modelId="{6A26616D-9C0D-4BEF-865C-375134354885}" type="pres">
      <dgm:prSet presAssocID="{71183379-BCAB-4B38-8727-1D69A4F60B32}" presName="thickLine" presStyleLbl="alignNode1" presStyleIdx="1" presStyleCnt="12"/>
      <dgm:spPr/>
    </dgm:pt>
    <dgm:pt modelId="{84B23059-22B3-4FA2-909E-1D3379552C38}" type="pres">
      <dgm:prSet presAssocID="{71183379-BCAB-4B38-8727-1D69A4F60B32}" presName="horz1" presStyleCnt="0"/>
      <dgm:spPr/>
    </dgm:pt>
    <dgm:pt modelId="{92D0D1DF-C399-4F73-89D1-066C3F4C18EA}" type="pres">
      <dgm:prSet presAssocID="{71183379-BCAB-4B38-8727-1D69A4F60B32}" presName="tx1" presStyleLbl="revTx" presStyleIdx="1" presStyleCnt="12"/>
      <dgm:spPr/>
    </dgm:pt>
    <dgm:pt modelId="{71373B17-AB7E-4504-8045-C90B03140A7B}" type="pres">
      <dgm:prSet presAssocID="{71183379-BCAB-4B38-8727-1D69A4F60B32}" presName="vert1" presStyleCnt="0"/>
      <dgm:spPr/>
    </dgm:pt>
    <dgm:pt modelId="{856F5749-2A61-4C70-A461-2BDAA640DC06}" type="pres">
      <dgm:prSet presAssocID="{1AD62FF3-EC36-4309-9FC9-35EF01372DE0}" presName="thickLine" presStyleLbl="alignNode1" presStyleIdx="2" presStyleCnt="12"/>
      <dgm:spPr/>
    </dgm:pt>
    <dgm:pt modelId="{392A0934-D1B3-4AE0-8A84-D5F8FB7B0BCA}" type="pres">
      <dgm:prSet presAssocID="{1AD62FF3-EC36-4309-9FC9-35EF01372DE0}" presName="horz1" presStyleCnt="0"/>
      <dgm:spPr/>
    </dgm:pt>
    <dgm:pt modelId="{97132719-0215-41F5-98F0-408BC0FBAAC2}" type="pres">
      <dgm:prSet presAssocID="{1AD62FF3-EC36-4309-9FC9-35EF01372DE0}" presName="tx1" presStyleLbl="revTx" presStyleIdx="2" presStyleCnt="12"/>
      <dgm:spPr/>
    </dgm:pt>
    <dgm:pt modelId="{D3FA0E6F-B1C4-43C9-B0BA-575CD0376E79}" type="pres">
      <dgm:prSet presAssocID="{1AD62FF3-EC36-4309-9FC9-35EF01372DE0}" presName="vert1" presStyleCnt="0"/>
      <dgm:spPr/>
    </dgm:pt>
    <dgm:pt modelId="{623438D5-C66D-4D83-8006-5D9ADA8C1B4A}" type="pres">
      <dgm:prSet presAssocID="{4BBE9942-96FB-447D-98C0-87C426C11B9C}" presName="thickLine" presStyleLbl="alignNode1" presStyleIdx="3" presStyleCnt="12"/>
      <dgm:spPr/>
    </dgm:pt>
    <dgm:pt modelId="{1F0040C3-9161-4490-BE54-DAFDC05825F3}" type="pres">
      <dgm:prSet presAssocID="{4BBE9942-96FB-447D-98C0-87C426C11B9C}" presName="horz1" presStyleCnt="0"/>
      <dgm:spPr/>
    </dgm:pt>
    <dgm:pt modelId="{F56BA39E-0A62-4543-BB7C-9B6DCD75906B}" type="pres">
      <dgm:prSet presAssocID="{4BBE9942-96FB-447D-98C0-87C426C11B9C}" presName="tx1" presStyleLbl="revTx" presStyleIdx="3" presStyleCnt="12"/>
      <dgm:spPr/>
    </dgm:pt>
    <dgm:pt modelId="{801B0366-04E7-4F7D-8F83-29656EF2A547}" type="pres">
      <dgm:prSet presAssocID="{4BBE9942-96FB-447D-98C0-87C426C11B9C}" presName="vert1" presStyleCnt="0"/>
      <dgm:spPr/>
    </dgm:pt>
    <dgm:pt modelId="{64C64104-AFE9-4A26-8952-A081F28C2F83}" type="pres">
      <dgm:prSet presAssocID="{9F6A18D4-617B-4559-99ED-785781CA2CCC}" presName="thickLine" presStyleLbl="alignNode1" presStyleIdx="4" presStyleCnt="12"/>
      <dgm:spPr/>
    </dgm:pt>
    <dgm:pt modelId="{2F79893F-2A55-43B6-AF9B-3C845423818E}" type="pres">
      <dgm:prSet presAssocID="{9F6A18D4-617B-4559-99ED-785781CA2CCC}" presName="horz1" presStyleCnt="0"/>
      <dgm:spPr/>
    </dgm:pt>
    <dgm:pt modelId="{136B5547-552C-4489-A199-84803BE16900}" type="pres">
      <dgm:prSet presAssocID="{9F6A18D4-617B-4559-99ED-785781CA2CCC}" presName="tx1" presStyleLbl="revTx" presStyleIdx="4" presStyleCnt="12"/>
      <dgm:spPr/>
    </dgm:pt>
    <dgm:pt modelId="{E439353E-3E6C-4A38-92AD-BA69DA2FD53A}" type="pres">
      <dgm:prSet presAssocID="{9F6A18D4-617B-4559-99ED-785781CA2CCC}" presName="vert1" presStyleCnt="0"/>
      <dgm:spPr/>
    </dgm:pt>
    <dgm:pt modelId="{3ABA982F-C6DC-4948-AE4D-B3D441A04FAE}" type="pres">
      <dgm:prSet presAssocID="{345C5296-C674-4D9C-B56F-0D4A4908D950}" presName="thickLine" presStyleLbl="alignNode1" presStyleIdx="5" presStyleCnt="12"/>
      <dgm:spPr/>
    </dgm:pt>
    <dgm:pt modelId="{D2EA4094-13FD-4727-9532-88073C48F091}" type="pres">
      <dgm:prSet presAssocID="{345C5296-C674-4D9C-B56F-0D4A4908D950}" presName="horz1" presStyleCnt="0"/>
      <dgm:spPr/>
    </dgm:pt>
    <dgm:pt modelId="{ED98FEE4-3891-4C64-8F50-9A99FACF03BC}" type="pres">
      <dgm:prSet presAssocID="{345C5296-C674-4D9C-B56F-0D4A4908D950}" presName="tx1" presStyleLbl="revTx" presStyleIdx="5" presStyleCnt="12"/>
      <dgm:spPr/>
    </dgm:pt>
    <dgm:pt modelId="{6AA453C6-3A33-46CB-B650-7A3533C2A097}" type="pres">
      <dgm:prSet presAssocID="{345C5296-C674-4D9C-B56F-0D4A4908D950}" presName="vert1" presStyleCnt="0"/>
      <dgm:spPr/>
    </dgm:pt>
    <dgm:pt modelId="{0B5221DC-8FBC-420F-8D7B-152CB0364972}" type="pres">
      <dgm:prSet presAssocID="{1F404FC2-CAD6-4E18-92BD-07AA4A67BE15}" presName="thickLine" presStyleLbl="alignNode1" presStyleIdx="6" presStyleCnt="12"/>
      <dgm:spPr/>
    </dgm:pt>
    <dgm:pt modelId="{956811E7-C8AB-48DC-B710-9257D8F7AC39}" type="pres">
      <dgm:prSet presAssocID="{1F404FC2-CAD6-4E18-92BD-07AA4A67BE15}" presName="horz1" presStyleCnt="0"/>
      <dgm:spPr/>
    </dgm:pt>
    <dgm:pt modelId="{239E5EB0-39D7-4011-9687-82D90EBC40E7}" type="pres">
      <dgm:prSet presAssocID="{1F404FC2-CAD6-4E18-92BD-07AA4A67BE15}" presName="tx1" presStyleLbl="revTx" presStyleIdx="6" presStyleCnt="12"/>
      <dgm:spPr/>
    </dgm:pt>
    <dgm:pt modelId="{54112A08-6C50-4064-9BD8-711E9304A64B}" type="pres">
      <dgm:prSet presAssocID="{1F404FC2-CAD6-4E18-92BD-07AA4A67BE15}" presName="vert1" presStyleCnt="0"/>
      <dgm:spPr/>
    </dgm:pt>
    <dgm:pt modelId="{054CFEAD-7F36-47E8-A3D8-699B37F5ED41}" type="pres">
      <dgm:prSet presAssocID="{38A2BC89-869E-416E-8584-1AD946C505FB}" presName="thickLine" presStyleLbl="alignNode1" presStyleIdx="7" presStyleCnt="12"/>
      <dgm:spPr/>
    </dgm:pt>
    <dgm:pt modelId="{A09EC57D-A779-4808-8870-F081140A86B3}" type="pres">
      <dgm:prSet presAssocID="{38A2BC89-869E-416E-8584-1AD946C505FB}" presName="horz1" presStyleCnt="0"/>
      <dgm:spPr/>
    </dgm:pt>
    <dgm:pt modelId="{7FBC3FC8-61FB-48DF-BCCD-DFF81A6C726F}" type="pres">
      <dgm:prSet presAssocID="{38A2BC89-869E-416E-8584-1AD946C505FB}" presName="tx1" presStyleLbl="revTx" presStyleIdx="7" presStyleCnt="12"/>
      <dgm:spPr/>
    </dgm:pt>
    <dgm:pt modelId="{E8584FFD-67A5-4EF7-AD93-DF844AC29CBF}" type="pres">
      <dgm:prSet presAssocID="{38A2BC89-869E-416E-8584-1AD946C505FB}" presName="vert1" presStyleCnt="0"/>
      <dgm:spPr/>
    </dgm:pt>
    <dgm:pt modelId="{EBE5BEE9-E5DD-492A-9C8B-1041A6CA5A6D}" type="pres">
      <dgm:prSet presAssocID="{8F172E89-812E-44E8-A92C-BEF87F2AF4DB}" presName="thickLine" presStyleLbl="alignNode1" presStyleIdx="8" presStyleCnt="12"/>
      <dgm:spPr/>
    </dgm:pt>
    <dgm:pt modelId="{5494A5C5-036E-4282-9ECC-DA7BE30B6E99}" type="pres">
      <dgm:prSet presAssocID="{8F172E89-812E-44E8-A92C-BEF87F2AF4DB}" presName="horz1" presStyleCnt="0"/>
      <dgm:spPr/>
    </dgm:pt>
    <dgm:pt modelId="{EF2790CB-A219-4C46-AB4E-623DB2231475}" type="pres">
      <dgm:prSet presAssocID="{8F172E89-812E-44E8-A92C-BEF87F2AF4DB}" presName="tx1" presStyleLbl="revTx" presStyleIdx="8" presStyleCnt="12"/>
      <dgm:spPr/>
    </dgm:pt>
    <dgm:pt modelId="{D7F9D16D-417B-4261-ABD4-DBCF1486BC51}" type="pres">
      <dgm:prSet presAssocID="{8F172E89-812E-44E8-A92C-BEF87F2AF4DB}" presName="vert1" presStyleCnt="0"/>
      <dgm:spPr/>
    </dgm:pt>
    <dgm:pt modelId="{7AB74EB0-1B1E-4132-8FC7-E283FFDD26E3}" type="pres">
      <dgm:prSet presAssocID="{A4C266B0-93E2-41C0-AF7A-D9049415469B}" presName="thickLine" presStyleLbl="alignNode1" presStyleIdx="9" presStyleCnt="12"/>
      <dgm:spPr/>
    </dgm:pt>
    <dgm:pt modelId="{E04295BC-F404-4742-ADD9-AB380976EB9A}" type="pres">
      <dgm:prSet presAssocID="{A4C266B0-93E2-41C0-AF7A-D9049415469B}" presName="horz1" presStyleCnt="0"/>
      <dgm:spPr/>
    </dgm:pt>
    <dgm:pt modelId="{DE24890E-9908-47DB-9997-705DF64BE056}" type="pres">
      <dgm:prSet presAssocID="{A4C266B0-93E2-41C0-AF7A-D9049415469B}" presName="tx1" presStyleLbl="revTx" presStyleIdx="9" presStyleCnt="12"/>
      <dgm:spPr/>
    </dgm:pt>
    <dgm:pt modelId="{CF9AC26E-7F90-4DA1-BA20-35A08AF8FC4F}" type="pres">
      <dgm:prSet presAssocID="{A4C266B0-93E2-41C0-AF7A-D9049415469B}" presName="vert1" presStyleCnt="0"/>
      <dgm:spPr/>
    </dgm:pt>
    <dgm:pt modelId="{022DDEA4-1221-477B-ACF1-63EEA97A30F7}" type="pres">
      <dgm:prSet presAssocID="{135BF058-5B90-4818-A70C-1C6D2F46130F}" presName="thickLine" presStyleLbl="alignNode1" presStyleIdx="10" presStyleCnt="12"/>
      <dgm:spPr/>
    </dgm:pt>
    <dgm:pt modelId="{ADC3C2B5-92AB-4F57-8A74-AB86075F8D20}" type="pres">
      <dgm:prSet presAssocID="{135BF058-5B90-4818-A70C-1C6D2F46130F}" presName="horz1" presStyleCnt="0"/>
      <dgm:spPr/>
    </dgm:pt>
    <dgm:pt modelId="{9BB63BA4-EB36-49B4-AC9B-EA8DA6DE6737}" type="pres">
      <dgm:prSet presAssocID="{135BF058-5B90-4818-A70C-1C6D2F46130F}" presName="tx1" presStyleLbl="revTx" presStyleIdx="10" presStyleCnt="12"/>
      <dgm:spPr/>
    </dgm:pt>
    <dgm:pt modelId="{80364639-2117-4B50-9776-90C10DFEC2C7}" type="pres">
      <dgm:prSet presAssocID="{135BF058-5B90-4818-A70C-1C6D2F46130F}" presName="vert1" presStyleCnt="0"/>
      <dgm:spPr/>
    </dgm:pt>
    <dgm:pt modelId="{C85CD99D-3706-4A34-B9E7-328DA9B25FDE}" type="pres">
      <dgm:prSet presAssocID="{C5704C1A-3CA0-46EE-9A0E-44295032814F}" presName="thickLine" presStyleLbl="alignNode1" presStyleIdx="11" presStyleCnt="12"/>
      <dgm:spPr/>
    </dgm:pt>
    <dgm:pt modelId="{2D9E09AF-6442-4490-99F3-2B72FBAF9EA9}" type="pres">
      <dgm:prSet presAssocID="{C5704C1A-3CA0-46EE-9A0E-44295032814F}" presName="horz1" presStyleCnt="0"/>
      <dgm:spPr/>
    </dgm:pt>
    <dgm:pt modelId="{5091E6E4-2387-4C63-B8AA-9719C9A3A716}" type="pres">
      <dgm:prSet presAssocID="{C5704C1A-3CA0-46EE-9A0E-44295032814F}" presName="tx1" presStyleLbl="revTx" presStyleIdx="11" presStyleCnt="12"/>
      <dgm:spPr/>
    </dgm:pt>
    <dgm:pt modelId="{2C0FAE49-877F-43E6-8280-DB4E8BD80A1B}" type="pres">
      <dgm:prSet presAssocID="{C5704C1A-3CA0-46EE-9A0E-44295032814F}" presName="vert1" presStyleCnt="0"/>
      <dgm:spPr/>
    </dgm:pt>
  </dgm:ptLst>
  <dgm:cxnLst>
    <dgm:cxn modelId="{B7697605-6EDB-409A-A2D1-308255535FDC}" type="presOf" srcId="{9F6A18D4-617B-4559-99ED-785781CA2CCC}" destId="{136B5547-552C-4489-A199-84803BE16900}" srcOrd="0" destOrd="0" presId="urn:microsoft.com/office/officeart/2008/layout/LinedList"/>
    <dgm:cxn modelId="{7FEA090C-1159-436F-8919-D226028D0AA3}" type="presOf" srcId="{A4C266B0-93E2-41C0-AF7A-D9049415469B}" destId="{DE24890E-9908-47DB-9997-705DF64BE056}" srcOrd="0" destOrd="0" presId="urn:microsoft.com/office/officeart/2008/layout/LinedList"/>
    <dgm:cxn modelId="{FCD48B15-E654-40E8-BFEF-CAE1B6B659AF}" type="presOf" srcId="{345C5296-C674-4D9C-B56F-0D4A4908D950}" destId="{ED98FEE4-3891-4C64-8F50-9A99FACF03BC}" srcOrd="0" destOrd="0" presId="urn:microsoft.com/office/officeart/2008/layout/LinedList"/>
    <dgm:cxn modelId="{B84D3420-C04A-4A6C-9B65-0CECB5388EC2}" type="presOf" srcId="{D348AB45-F44B-419B-A805-C8B9E176B1E3}" destId="{EF71CC15-860B-42D7-8263-BE1477EBB855}" srcOrd="0" destOrd="0" presId="urn:microsoft.com/office/officeart/2008/layout/LinedList"/>
    <dgm:cxn modelId="{98A4272F-6158-4665-97A8-30A5C9F0278F}" srcId="{D348AB45-F44B-419B-A805-C8B9E176B1E3}" destId="{C5704C1A-3CA0-46EE-9A0E-44295032814F}" srcOrd="11" destOrd="0" parTransId="{13F48395-C111-48C2-8747-97A62D06D76B}" sibTransId="{1379FD90-1705-4AB3-8149-BD147953B204}"/>
    <dgm:cxn modelId="{E8FB597D-D779-418B-991B-DC1378F9E53C}" type="presOf" srcId="{C5704C1A-3CA0-46EE-9A0E-44295032814F}" destId="{5091E6E4-2387-4C63-B8AA-9719C9A3A716}" srcOrd="0" destOrd="0" presId="urn:microsoft.com/office/officeart/2008/layout/LinedList"/>
    <dgm:cxn modelId="{6BA0047E-997E-4FE2-92C1-93DE4542F9F1}" type="presOf" srcId="{1AD62FF3-EC36-4309-9FC9-35EF01372DE0}" destId="{97132719-0215-41F5-98F0-408BC0FBAAC2}" srcOrd="0" destOrd="0" presId="urn:microsoft.com/office/officeart/2008/layout/LinedList"/>
    <dgm:cxn modelId="{269D2281-C71F-452C-9798-CECBD8D77A1A}" srcId="{D348AB45-F44B-419B-A805-C8B9E176B1E3}" destId="{1F404FC2-CAD6-4E18-92BD-07AA4A67BE15}" srcOrd="6" destOrd="0" parTransId="{67E4EF42-D13A-45F4-B4D4-4B3D9DF76F70}" sibTransId="{C1CE02D5-C150-4F15-B70A-13E333DF01B0}"/>
    <dgm:cxn modelId="{3BD54781-44FD-4B48-97D5-D15BD147608F}" type="presOf" srcId="{1F404FC2-CAD6-4E18-92BD-07AA4A67BE15}" destId="{239E5EB0-39D7-4011-9687-82D90EBC40E7}" srcOrd="0" destOrd="0" presId="urn:microsoft.com/office/officeart/2008/layout/LinedList"/>
    <dgm:cxn modelId="{1D1A3B85-FD4A-414C-BA1E-E6CE8DA59FCB}" type="presOf" srcId="{8F172E89-812E-44E8-A92C-BEF87F2AF4DB}" destId="{EF2790CB-A219-4C46-AB4E-623DB2231475}" srcOrd="0" destOrd="0" presId="urn:microsoft.com/office/officeart/2008/layout/LinedList"/>
    <dgm:cxn modelId="{C4A1798A-05D6-48B0-B82A-4953BAB4397A}" type="presOf" srcId="{71183379-BCAB-4B38-8727-1D69A4F60B32}" destId="{92D0D1DF-C399-4F73-89D1-066C3F4C18EA}" srcOrd="0" destOrd="0" presId="urn:microsoft.com/office/officeart/2008/layout/LinedList"/>
    <dgm:cxn modelId="{D47C1C91-CE41-4D87-9AB5-B6B90220D2C1}" srcId="{D348AB45-F44B-419B-A805-C8B9E176B1E3}" destId="{9F6A18D4-617B-4559-99ED-785781CA2CCC}" srcOrd="4" destOrd="0" parTransId="{0B9F8089-C521-48B6-9B3E-509725B1A5C6}" sibTransId="{227B375D-649F-4EAD-8449-0630DBFEB5DE}"/>
    <dgm:cxn modelId="{22B39895-7565-4717-99A4-63CF7CFA77F2}" srcId="{D348AB45-F44B-419B-A805-C8B9E176B1E3}" destId="{135BF058-5B90-4818-A70C-1C6D2F46130F}" srcOrd="10" destOrd="0" parTransId="{A4140A72-0350-40C2-95FC-7FE54AE3A86A}" sibTransId="{18E294BF-62A6-43BB-A89F-DA13409A87DD}"/>
    <dgm:cxn modelId="{ACE0549C-9E6B-4981-9695-06258E440C08}" type="presOf" srcId="{38A2BC89-869E-416E-8584-1AD946C505FB}" destId="{7FBC3FC8-61FB-48DF-BCCD-DFF81A6C726F}" srcOrd="0" destOrd="0" presId="urn:microsoft.com/office/officeart/2008/layout/LinedList"/>
    <dgm:cxn modelId="{3DAAD3A1-27E9-4CDA-8AC5-0AD7DCC401C5}" type="presOf" srcId="{7E8A2CD8-88C7-414A-BA5E-1E24FAAD75D5}" destId="{6F56F9E8-AB40-4A96-AA1C-2247B165D353}" srcOrd="0" destOrd="0" presId="urn:microsoft.com/office/officeart/2008/layout/LinedList"/>
    <dgm:cxn modelId="{FDC357B8-A048-4878-A2AB-CF48911A3A93}" srcId="{D348AB45-F44B-419B-A805-C8B9E176B1E3}" destId="{A4C266B0-93E2-41C0-AF7A-D9049415469B}" srcOrd="9" destOrd="0" parTransId="{506E23B0-701B-49FF-83B6-F58CF9791672}" sibTransId="{4AFF63E3-A3F4-4C68-9377-7982027A0F8A}"/>
    <dgm:cxn modelId="{05DFD6CA-34CD-4889-9FAA-42706AC43C39}" srcId="{D348AB45-F44B-419B-A805-C8B9E176B1E3}" destId="{71183379-BCAB-4B38-8727-1D69A4F60B32}" srcOrd="1" destOrd="0" parTransId="{A3E2D374-2144-4D7D-A6E2-76BE1A019782}" sibTransId="{BA9FE14A-E69D-4225-8993-564DB638C772}"/>
    <dgm:cxn modelId="{DC6529D2-062A-4440-9D5C-BD58FE5D0856}" srcId="{D348AB45-F44B-419B-A805-C8B9E176B1E3}" destId="{1AD62FF3-EC36-4309-9FC9-35EF01372DE0}" srcOrd="2" destOrd="0" parTransId="{2F553CDE-F6C7-43D7-8C0B-998AB6048CFF}" sibTransId="{2E08B243-A3A8-496F-AECE-8C7BF6070F4F}"/>
    <dgm:cxn modelId="{D8EF30D2-53C9-4C4C-86ED-2C6945A794B2}" type="presOf" srcId="{4BBE9942-96FB-447D-98C0-87C426C11B9C}" destId="{F56BA39E-0A62-4543-BB7C-9B6DCD75906B}" srcOrd="0" destOrd="0" presId="urn:microsoft.com/office/officeart/2008/layout/LinedList"/>
    <dgm:cxn modelId="{93A972D5-CA0E-4898-A8C8-35D9594C5CC8}" srcId="{D348AB45-F44B-419B-A805-C8B9E176B1E3}" destId="{38A2BC89-869E-416E-8584-1AD946C505FB}" srcOrd="7" destOrd="0" parTransId="{ACDDB5B5-E648-4810-9FD6-0E89C323B67D}" sibTransId="{5ACF3006-0C5F-4CBC-8BCD-008CEDA4E1AF}"/>
    <dgm:cxn modelId="{2DADC1DC-E0D9-4E11-AB36-2AF791329C62}" srcId="{D348AB45-F44B-419B-A805-C8B9E176B1E3}" destId="{7E8A2CD8-88C7-414A-BA5E-1E24FAAD75D5}" srcOrd="0" destOrd="0" parTransId="{24062F08-076C-4E08-AF2A-68613B862853}" sibTransId="{A1991F28-DE34-4F64-BD38-1F3B50016876}"/>
    <dgm:cxn modelId="{8AC699DD-994D-4A19-81D6-6DD8F9A48A7F}" type="presOf" srcId="{135BF058-5B90-4818-A70C-1C6D2F46130F}" destId="{9BB63BA4-EB36-49B4-AC9B-EA8DA6DE6737}" srcOrd="0" destOrd="0" presId="urn:microsoft.com/office/officeart/2008/layout/LinedList"/>
    <dgm:cxn modelId="{FD5BE7DF-80DA-417A-8993-D8C6B4646D2B}" srcId="{D348AB45-F44B-419B-A805-C8B9E176B1E3}" destId="{345C5296-C674-4D9C-B56F-0D4A4908D950}" srcOrd="5" destOrd="0" parTransId="{26E8E3F6-34CA-44D2-9F64-7B0246615875}" sibTransId="{BA129A4B-06D9-48AC-BD75-9D4BB1605780}"/>
    <dgm:cxn modelId="{55C3F6E5-5B99-4371-8411-1FCDB7F4BF7E}" srcId="{D348AB45-F44B-419B-A805-C8B9E176B1E3}" destId="{8F172E89-812E-44E8-A92C-BEF87F2AF4DB}" srcOrd="8" destOrd="0" parTransId="{44793395-4B7A-4359-85EB-E2087D0157A6}" sibTransId="{D7812FB8-24F0-4A1C-A01E-09E14C32259D}"/>
    <dgm:cxn modelId="{F793A7F5-57DA-45E3-BEFC-BFB71DAB8955}" srcId="{D348AB45-F44B-419B-A805-C8B9E176B1E3}" destId="{4BBE9942-96FB-447D-98C0-87C426C11B9C}" srcOrd="3" destOrd="0" parTransId="{7AA5D1F6-1315-4D9E-8AF7-B32FCB8E9D6C}" sibTransId="{29E5272F-3FCF-4063-880F-AE17C315EFB1}"/>
    <dgm:cxn modelId="{B5719796-9652-4373-9503-8889011F39B0}" type="presParOf" srcId="{EF71CC15-860B-42D7-8263-BE1477EBB855}" destId="{103A1705-88CD-4D12-9255-03681FDC7F4F}" srcOrd="0" destOrd="0" presId="urn:microsoft.com/office/officeart/2008/layout/LinedList"/>
    <dgm:cxn modelId="{381AF2F8-B4E9-42A0-A4A3-89D41778F427}" type="presParOf" srcId="{EF71CC15-860B-42D7-8263-BE1477EBB855}" destId="{B6A26D1F-5622-475A-B397-4643D724644E}" srcOrd="1" destOrd="0" presId="urn:microsoft.com/office/officeart/2008/layout/LinedList"/>
    <dgm:cxn modelId="{48EC92F5-BFE7-4EA1-9F02-7DC7A4FE578A}" type="presParOf" srcId="{B6A26D1F-5622-475A-B397-4643D724644E}" destId="{6F56F9E8-AB40-4A96-AA1C-2247B165D353}" srcOrd="0" destOrd="0" presId="urn:microsoft.com/office/officeart/2008/layout/LinedList"/>
    <dgm:cxn modelId="{7327D478-CBFB-45FB-B48B-F0D46D93F40A}" type="presParOf" srcId="{B6A26D1F-5622-475A-B397-4643D724644E}" destId="{4A98626C-F9E7-4B76-9E23-FC061DB3868B}" srcOrd="1" destOrd="0" presId="urn:microsoft.com/office/officeart/2008/layout/LinedList"/>
    <dgm:cxn modelId="{1B732A5B-DFF8-4745-87F0-FF0EF6DF203A}" type="presParOf" srcId="{EF71CC15-860B-42D7-8263-BE1477EBB855}" destId="{6A26616D-9C0D-4BEF-865C-375134354885}" srcOrd="2" destOrd="0" presId="urn:microsoft.com/office/officeart/2008/layout/LinedList"/>
    <dgm:cxn modelId="{D6FE3382-881C-4E27-9502-730FA2FF6926}" type="presParOf" srcId="{EF71CC15-860B-42D7-8263-BE1477EBB855}" destId="{84B23059-22B3-4FA2-909E-1D3379552C38}" srcOrd="3" destOrd="0" presId="urn:microsoft.com/office/officeart/2008/layout/LinedList"/>
    <dgm:cxn modelId="{31882F48-2360-4944-8FF7-2842CF538B29}" type="presParOf" srcId="{84B23059-22B3-4FA2-909E-1D3379552C38}" destId="{92D0D1DF-C399-4F73-89D1-066C3F4C18EA}" srcOrd="0" destOrd="0" presId="urn:microsoft.com/office/officeart/2008/layout/LinedList"/>
    <dgm:cxn modelId="{004AA8B3-1722-4919-9C54-99B7BDAEEB33}" type="presParOf" srcId="{84B23059-22B3-4FA2-909E-1D3379552C38}" destId="{71373B17-AB7E-4504-8045-C90B03140A7B}" srcOrd="1" destOrd="0" presId="urn:microsoft.com/office/officeart/2008/layout/LinedList"/>
    <dgm:cxn modelId="{FFCF085C-75A3-482D-912C-738FF8FB8565}" type="presParOf" srcId="{EF71CC15-860B-42D7-8263-BE1477EBB855}" destId="{856F5749-2A61-4C70-A461-2BDAA640DC06}" srcOrd="4" destOrd="0" presId="urn:microsoft.com/office/officeart/2008/layout/LinedList"/>
    <dgm:cxn modelId="{D2F709EB-E821-49E8-B1D9-1764F547DC7A}" type="presParOf" srcId="{EF71CC15-860B-42D7-8263-BE1477EBB855}" destId="{392A0934-D1B3-4AE0-8A84-D5F8FB7B0BCA}" srcOrd="5" destOrd="0" presId="urn:microsoft.com/office/officeart/2008/layout/LinedList"/>
    <dgm:cxn modelId="{80C8DA0A-D0ED-45AC-A8AC-D01495E358CD}" type="presParOf" srcId="{392A0934-D1B3-4AE0-8A84-D5F8FB7B0BCA}" destId="{97132719-0215-41F5-98F0-408BC0FBAAC2}" srcOrd="0" destOrd="0" presId="urn:microsoft.com/office/officeart/2008/layout/LinedList"/>
    <dgm:cxn modelId="{2F17C5CE-DC2A-4F24-96A6-797AF7DC54D7}" type="presParOf" srcId="{392A0934-D1B3-4AE0-8A84-D5F8FB7B0BCA}" destId="{D3FA0E6F-B1C4-43C9-B0BA-575CD0376E79}" srcOrd="1" destOrd="0" presId="urn:microsoft.com/office/officeart/2008/layout/LinedList"/>
    <dgm:cxn modelId="{37A4E23F-AD68-4F6D-A253-76160C0F17CD}" type="presParOf" srcId="{EF71CC15-860B-42D7-8263-BE1477EBB855}" destId="{623438D5-C66D-4D83-8006-5D9ADA8C1B4A}" srcOrd="6" destOrd="0" presId="urn:microsoft.com/office/officeart/2008/layout/LinedList"/>
    <dgm:cxn modelId="{07C7DBA5-7849-48A1-8435-EDA3B61B29E3}" type="presParOf" srcId="{EF71CC15-860B-42D7-8263-BE1477EBB855}" destId="{1F0040C3-9161-4490-BE54-DAFDC05825F3}" srcOrd="7" destOrd="0" presId="urn:microsoft.com/office/officeart/2008/layout/LinedList"/>
    <dgm:cxn modelId="{DB2682CE-BD0A-4861-A3DE-C15F84CE816A}" type="presParOf" srcId="{1F0040C3-9161-4490-BE54-DAFDC05825F3}" destId="{F56BA39E-0A62-4543-BB7C-9B6DCD75906B}" srcOrd="0" destOrd="0" presId="urn:microsoft.com/office/officeart/2008/layout/LinedList"/>
    <dgm:cxn modelId="{19496F65-E0E1-46DD-837F-6CA04DFEB1DB}" type="presParOf" srcId="{1F0040C3-9161-4490-BE54-DAFDC05825F3}" destId="{801B0366-04E7-4F7D-8F83-29656EF2A547}" srcOrd="1" destOrd="0" presId="urn:microsoft.com/office/officeart/2008/layout/LinedList"/>
    <dgm:cxn modelId="{5CD99C40-B77A-4EC8-A68D-56B2DCAD5A5E}" type="presParOf" srcId="{EF71CC15-860B-42D7-8263-BE1477EBB855}" destId="{64C64104-AFE9-4A26-8952-A081F28C2F83}" srcOrd="8" destOrd="0" presId="urn:microsoft.com/office/officeart/2008/layout/LinedList"/>
    <dgm:cxn modelId="{60CAB30F-446E-428F-91F4-0F637D3AA6F1}" type="presParOf" srcId="{EF71CC15-860B-42D7-8263-BE1477EBB855}" destId="{2F79893F-2A55-43B6-AF9B-3C845423818E}" srcOrd="9" destOrd="0" presId="urn:microsoft.com/office/officeart/2008/layout/LinedList"/>
    <dgm:cxn modelId="{EC1F834C-681B-4C32-95B3-FCFF9E5976FF}" type="presParOf" srcId="{2F79893F-2A55-43B6-AF9B-3C845423818E}" destId="{136B5547-552C-4489-A199-84803BE16900}" srcOrd="0" destOrd="0" presId="urn:microsoft.com/office/officeart/2008/layout/LinedList"/>
    <dgm:cxn modelId="{88AB1AF0-DFD3-493F-AB0C-B6FDFB0512C2}" type="presParOf" srcId="{2F79893F-2A55-43B6-AF9B-3C845423818E}" destId="{E439353E-3E6C-4A38-92AD-BA69DA2FD53A}" srcOrd="1" destOrd="0" presId="urn:microsoft.com/office/officeart/2008/layout/LinedList"/>
    <dgm:cxn modelId="{BA6711A9-7B2E-4797-899B-DC1C4F9726A1}" type="presParOf" srcId="{EF71CC15-860B-42D7-8263-BE1477EBB855}" destId="{3ABA982F-C6DC-4948-AE4D-B3D441A04FAE}" srcOrd="10" destOrd="0" presId="urn:microsoft.com/office/officeart/2008/layout/LinedList"/>
    <dgm:cxn modelId="{72CF0176-6E6C-4CB3-AFB6-D2FFBBD529DC}" type="presParOf" srcId="{EF71CC15-860B-42D7-8263-BE1477EBB855}" destId="{D2EA4094-13FD-4727-9532-88073C48F091}" srcOrd="11" destOrd="0" presId="urn:microsoft.com/office/officeart/2008/layout/LinedList"/>
    <dgm:cxn modelId="{02358855-FAD7-49C6-B610-338620975D7B}" type="presParOf" srcId="{D2EA4094-13FD-4727-9532-88073C48F091}" destId="{ED98FEE4-3891-4C64-8F50-9A99FACF03BC}" srcOrd="0" destOrd="0" presId="urn:microsoft.com/office/officeart/2008/layout/LinedList"/>
    <dgm:cxn modelId="{FB684500-D519-4C99-8A17-34B553BE7582}" type="presParOf" srcId="{D2EA4094-13FD-4727-9532-88073C48F091}" destId="{6AA453C6-3A33-46CB-B650-7A3533C2A097}" srcOrd="1" destOrd="0" presId="urn:microsoft.com/office/officeart/2008/layout/LinedList"/>
    <dgm:cxn modelId="{C38DF1EA-DE9A-4A6B-A1DF-09E956FCC51D}" type="presParOf" srcId="{EF71CC15-860B-42D7-8263-BE1477EBB855}" destId="{0B5221DC-8FBC-420F-8D7B-152CB0364972}" srcOrd="12" destOrd="0" presId="urn:microsoft.com/office/officeart/2008/layout/LinedList"/>
    <dgm:cxn modelId="{3DA07BDF-B068-4FB1-8439-10D4E877367A}" type="presParOf" srcId="{EF71CC15-860B-42D7-8263-BE1477EBB855}" destId="{956811E7-C8AB-48DC-B710-9257D8F7AC39}" srcOrd="13" destOrd="0" presId="urn:microsoft.com/office/officeart/2008/layout/LinedList"/>
    <dgm:cxn modelId="{66FCB134-00FE-4502-ACCD-7D540FFBC772}" type="presParOf" srcId="{956811E7-C8AB-48DC-B710-9257D8F7AC39}" destId="{239E5EB0-39D7-4011-9687-82D90EBC40E7}" srcOrd="0" destOrd="0" presId="urn:microsoft.com/office/officeart/2008/layout/LinedList"/>
    <dgm:cxn modelId="{54456851-0623-44FE-AFA0-34F175D70C0E}" type="presParOf" srcId="{956811E7-C8AB-48DC-B710-9257D8F7AC39}" destId="{54112A08-6C50-4064-9BD8-711E9304A64B}" srcOrd="1" destOrd="0" presId="urn:microsoft.com/office/officeart/2008/layout/LinedList"/>
    <dgm:cxn modelId="{0ECD20BA-5847-45FF-A217-904BDF70DC99}" type="presParOf" srcId="{EF71CC15-860B-42D7-8263-BE1477EBB855}" destId="{054CFEAD-7F36-47E8-A3D8-699B37F5ED41}" srcOrd="14" destOrd="0" presId="urn:microsoft.com/office/officeart/2008/layout/LinedList"/>
    <dgm:cxn modelId="{5F018493-C13B-4B3F-9AEC-ED741301FF53}" type="presParOf" srcId="{EF71CC15-860B-42D7-8263-BE1477EBB855}" destId="{A09EC57D-A779-4808-8870-F081140A86B3}" srcOrd="15" destOrd="0" presId="urn:microsoft.com/office/officeart/2008/layout/LinedList"/>
    <dgm:cxn modelId="{5E2F475F-1E74-4C32-A53B-B9F82AEBE44C}" type="presParOf" srcId="{A09EC57D-A779-4808-8870-F081140A86B3}" destId="{7FBC3FC8-61FB-48DF-BCCD-DFF81A6C726F}" srcOrd="0" destOrd="0" presId="urn:microsoft.com/office/officeart/2008/layout/LinedList"/>
    <dgm:cxn modelId="{DC14C30E-BBBF-46A2-84ED-0B646ACF9972}" type="presParOf" srcId="{A09EC57D-A779-4808-8870-F081140A86B3}" destId="{E8584FFD-67A5-4EF7-AD93-DF844AC29CBF}" srcOrd="1" destOrd="0" presId="urn:microsoft.com/office/officeart/2008/layout/LinedList"/>
    <dgm:cxn modelId="{FA34B4C3-DE0B-4967-8588-AF0606690885}" type="presParOf" srcId="{EF71CC15-860B-42D7-8263-BE1477EBB855}" destId="{EBE5BEE9-E5DD-492A-9C8B-1041A6CA5A6D}" srcOrd="16" destOrd="0" presId="urn:microsoft.com/office/officeart/2008/layout/LinedList"/>
    <dgm:cxn modelId="{F8C59C8A-C19D-4243-A991-A8F8B0F8F213}" type="presParOf" srcId="{EF71CC15-860B-42D7-8263-BE1477EBB855}" destId="{5494A5C5-036E-4282-9ECC-DA7BE30B6E99}" srcOrd="17" destOrd="0" presId="urn:microsoft.com/office/officeart/2008/layout/LinedList"/>
    <dgm:cxn modelId="{E1336A11-0B5C-4CEC-9F8F-6BB33410E9D8}" type="presParOf" srcId="{5494A5C5-036E-4282-9ECC-DA7BE30B6E99}" destId="{EF2790CB-A219-4C46-AB4E-623DB2231475}" srcOrd="0" destOrd="0" presId="urn:microsoft.com/office/officeart/2008/layout/LinedList"/>
    <dgm:cxn modelId="{58D89B2B-4319-4DBC-A6AD-6AA0BBD7041A}" type="presParOf" srcId="{5494A5C5-036E-4282-9ECC-DA7BE30B6E99}" destId="{D7F9D16D-417B-4261-ABD4-DBCF1486BC51}" srcOrd="1" destOrd="0" presId="urn:microsoft.com/office/officeart/2008/layout/LinedList"/>
    <dgm:cxn modelId="{EC194EF8-0CB9-4E71-9252-CA30732EE580}" type="presParOf" srcId="{EF71CC15-860B-42D7-8263-BE1477EBB855}" destId="{7AB74EB0-1B1E-4132-8FC7-E283FFDD26E3}" srcOrd="18" destOrd="0" presId="urn:microsoft.com/office/officeart/2008/layout/LinedList"/>
    <dgm:cxn modelId="{D8B5D903-E73A-4484-8101-77C1EA0C61BD}" type="presParOf" srcId="{EF71CC15-860B-42D7-8263-BE1477EBB855}" destId="{E04295BC-F404-4742-ADD9-AB380976EB9A}" srcOrd="19" destOrd="0" presId="urn:microsoft.com/office/officeart/2008/layout/LinedList"/>
    <dgm:cxn modelId="{C27ECCB3-A1E8-4923-BB77-9114784D7304}" type="presParOf" srcId="{E04295BC-F404-4742-ADD9-AB380976EB9A}" destId="{DE24890E-9908-47DB-9997-705DF64BE056}" srcOrd="0" destOrd="0" presId="urn:microsoft.com/office/officeart/2008/layout/LinedList"/>
    <dgm:cxn modelId="{622AFE77-067E-4DF0-8A71-B8AFCEC802F7}" type="presParOf" srcId="{E04295BC-F404-4742-ADD9-AB380976EB9A}" destId="{CF9AC26E-7F90-4DA1-BA20-35A08AF8FC4F}" srcOrd="1" destOrd="0" presId="urn:microsoft.com/office/officeart/2008/layout/LinedList"/>
    <dgm:cxn modelId="{5C1C9EEA-C9E6-4009-A3C0-E6DC02FB3821}" type="presParOf" srcId="{EF71CC15-860B-42D7-8263-BE1477EBB855}" destId="{022DDEA4-1221-477B-ACF1-63EEA97A30F7}" srcOrd="20" destOrd="0" presId="urn:microsoft.com/office/officeart/2008/layout/LinedList"/>
    <dgm:cxn modelId="{812AC46F-CAEE-4D0B-B458-FAC3209E0361}" type="presParOf" srcId="{EF71CC15-860B-42D7-8263-BE1477EBB855}" destId="{ADC3C2B5-92AB-4F57-8A74-AB86075F8D20}" srcOrd="21" destOrd="0" presId="urn:microsoft.com/office/officeart/2008/layout/LinedList"/>
    <dgm:cxn modelId="{45361BBC-DA8A-4849-BD95-C3923811EE62}" type="presParOf" srcId="{ADC3C2B5-92AB-4F57-8A74-AB86075F8D20}" destId="{9BB63BA4-EB36-49B4-AC9B-EA8DA6DE6737}" srcOrd="0" destOrd="0" presId="urn:microsoft.com/office/officeart/2008/layout/LinedList"/>
    <dgm:cxn modelId="{5E50728A-F5E7-48C1-97D0-7C7366FBE91A}" type="presParOf" srcId="{ADC3C2B5-92AB-4F57-8A74-AB86075F8D20}" destId="{80364639-2117-4B50-9776-90C10DFEC2C7}" srcOrd="1" destOrd="0" presId="urn:microsoft.com/office/officeart/2008/layout/LinedList"/>
    <dgm:cxn modelId="{FD66689B-1BAD-4057-BD57-21EB53146EAC}" type="presParOf" srcId="{EF71CC15-860B-42D7-8263-BE1477EBB855}" destId="{C85CD99D-3706-4A34-B9E7-328DA9B25FDE}" srcOrd="22" destOrd="0" presId="urn:microsoft.com/office/officeart/2008/layout/LinedList"/>
    <dgm:cxn modelId="{D9F96977-72CA-4FE8-A15F-B1A20614BD3F}" type="presParOf" srcId="{EF71CC15-860B-42D7-8263-BE1477EBB855}" destId="{2D9E09AF-6442-4490-99F3-2B72FBAF9EA9}" srcOrd="23" destOrd="0" presId="urn:microsoft.com/office/officeart/2008/layout/LinedList"/>
    <dgm:cxn modelId="{80CBBDF0-A4B3-4F99-A5C1-1F03BA448DF7}" type="presParOf" srcId="{2D9E09AF-6442-4490-99F3-2B72FBAF9EA9}" destId="{5091E6E4-2387-4C63-B8AA-9719C9A3A716}" srcOrd="0" destOrd="0" presId="urn:microsoft.com/office/officeart/2008/layout/LinedList"/>
    <dgm:cxn modelId="{8305ECEA-FFA4-4813-9766-001DBFFC77F7}" type="presParOf" srcId="{2D9E09AF-6442-4490-99F3-2B72FBAF9EA9}" destId="{2C0FAE49-877F-43E6-8280-DB4E8BD80A1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CF3EB8-6410-47B1-9715-DF5205A8A78A}"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488F6EF-31C4-4A2D-A894-CEDA04793DE7}">
      <dgm:prSet/>
      <dgm:spPr/>
      <dgm:t>
        <a:bodyPr/>
        <a:lstStyle/>
        <a:p>
          <a:r>
            <a:rPr lang="en-US" dirty="0">
              <a:latin typeface="Times New Roman" panose="02020603050405020304" pitchFamily="18" charset="0"/>
              <a:cs typeface="Times New Roman" panose="02020603050405020304" pitchFamily="18" charset="0"/>
            </a:rPr>
            <a:t>Paper 1: Exploring the Current State of Machine Learning in Spam Detection:</a:t>
          </a:r>
        </a:p>
      </dgm:t>
    </dgm:pt>
    <dgm:pt modelId="{CBCBA944-C6B5-401A-9CEC-4A41C3573924}" type="parTrans" cxnId="{3A90F134-4506-42CC-BD8D-C4BA4431A61B}">
      <dgm:prSet/>
      <dgm:spPr/>
      <dgm:t>
        <a:bodyPr/>
        <a:lstStyle/>
        <a:p>
          <a:endParaRPr lang="en-US"/>
        </a:p>
      </dgm:t>
    </dgm:pt>
    <dgm:pt modelId="{94D058D0-FDBF-4F37-85F4-70460F4084F1}" type="sibTrans" cxnId="{3A90F134-4506-42CC-BD8D-C4BA4431A61B}">
      <dgm:prSet/>
      <dgm:spPr/>
      <dgm:t>
        <a:bodyPr/>
        <a:lstStyle/>
        <a:p>
          <a:endParaRPr lang="en-US"/>
        </a:p>
      </dgm:t>
    </dgm:pt>
    <dgm:pt modelId="{7F4C387A-A59D-4A98-B6FF-4E11A3AC9054}">
      <dgm:prSet/>
      <dgm:spPr/>
      <dgm:t>
        <a:bodyPr/>
        <a:lstStyle/>
        <a:p>
          <a:r>
            <a:rPr lang="en-US" dirty="0">
              <a:latin typeface="Times New Roman" panose="02020603050405020304" pitchFamily="18" charset="0"/>
              <a:cs typeface="Times New Roman" panose="02020603050405020304" pitchFamily="18" charset="0"/>
            </a:rPr>
            <a:t>Paper 2:Email Spam: A Comprehensive Review of Optimize Detection   Methods, Challenges, and Open Research Problems:</a:t>
          </a:r>
        </a:p>
      </dgm:t>
    </dgm:pt>
    <dgm:pt modelId="{E9BEE5A3-88C1-44D4-B39A-35BA67B339EF}" type="parTrans" cxnId="{F8D349C5-967C-4CE1-BCD1-81904649D818}">
      <dgm:prSet/>
      <dgm:spPr/>
      <dgm:t>
        <a:bodyPr/>
        <a:lstStyle/>
        <a:p>
          <a:endParaRPr lang="en-US"/>
        </a:p>
      </dgm:t>
    </dgm:pt>
    <dgm:pt modelId="{C05530C6-57B3-4081-9A93-6AEDB033ED78}" type="sibTrans" cxnId="{F8D349C5-967C-4CE1-BCD1-81904649D818}">
      <dgm:prSet/>
      <dgm:spPr/>
      <dgm:t>
        <a:bodyPr/>
        <a:lstStyle/>
        <a:p>
          <a:endParaRPr lang="en-US"/>
        </a:p>
      </dgm:t>
    </dgm:pt>
    <dgm:pt modelId="{78B9F683-CEA7-4BAE-9ED5-69A680DDF548}">
      <dgm:prSet/>
      <dgm:spPr/>
      <dgm:t>
        <a:bodyPr/>
        <a:lstStyle/>
        <a:p>
          <a:r>
            <a:rPr lang="en-US" dirty="0">
              <a:latin typeface="Times New Roman" panose="02020603050405020304" pitchFamily="18" charset="0"/>
              <a:cs typeface="Times New Roman" panose="02020603050405020304" pitchFamily="18" charset="0"/>
            </a:rPr>
            <a:t>Paper 3: A Stacking Approach: Machine Learning for Spam Email</a:t>
          </a:r>
        </a:p>
      </dgm:t>
    </dgm:pt>
    <dgm:pt modelId="{890859B8-F608-4780-84D1-B75595C409FE}" type="parTrans" cxnId="{5AEB6710-5159-49E6-8ADB-4609274C6C7B}">
      <dgm:prSet/>
      <dgm:spPr/>
      <dgm:t>
        <a:bodyPr/>
        <a:lstStyle/>
        <a:p>
          <a:endParaRPr lang="en-US"/>
        </a:p>
      </dgm:t>
    </dgm:pt>
    <dgm:pt modelId="{EFA1F70C-D18B-4DBE-A8AD-20F54D5C5147}" type="sibTrans" cxnId="{5AEB6710-5159-49E6-8ADB-4609274C6C7B}">
      <dgm:prSet/>
      <dgm:spPr/>
      <dgm:t>
        <a:bodyPr/>
        <a:lstStyle/>
        <a:p>
          <a:endParaRPr lang="en-US"/>
        </a:p>
      </dgm:t>
    </dgm:pt>
    <dgm:pt modelId="{2E7FD7EA-DB06-43E3-9B16-31A6AFFBE122}" type="pres">
      <dgm:prSet presAssocID="{64CF3EB8-6410-47B1-9715-DF5205A8A78A}" presName="root" presStyleCnt="0">
        <dgm:presLayoutVars>
          <dgm:dir/>
          <dgm:resizeHandles val="exact"/>
        </dgm:presLayoutVars>
      </dgm:prSet>
      <dgm:spPr/>
    </dgm:pt>
    <dgm:pt modelId="{29196B1B-B5B0-45BA-9F4B-EFD70AAA5132}" type="pres">
      <dgm:prSet presAssocID="{1488F6EF-31C4-4A2D-A894-CEDA04793DE7}" presName="compNode" presStyleCnt="0"/>
      <dgm:spPr/>
    </dgm:pt>
    <dgm:pt modelId="{077C50D5-1FE2-4A0C-97AD-517ABBA28952}" type="pres">
      <dgm:prSet presAssocID="{1488F6EF-31C4-4A2D-A894-CEDA04793DE7}" presName="bgRect" presStyleLbl="bgShp" presStyleIdx="0" presStyleCnt="3"/>
      <dgm:spPr/>
    </dgm:pt>
    <dgm:pt modelId="{FCB5F30C-D0D0-4913-91D3-ECE7D7320938}" type="pres">
      <dgm:prSet presAssocID="{1488F6EF-31C4-4A2D-A894-CEDA04793D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4FB5A742-A001-45C4-B8E6-39DECF7BBA0E}" type="pres">
      <dgm:prSet presAssocID="{1488F6EF-31C4-4A2D-A894-CEDA04793DE7}" presName="spaceRect" presStyleCnt="0"/>
      <dgm:spPr/>
    </dgm:pt>
    <dgm:pt modelId="{97CDCEBF-4DB6-4032-BAE4-584AA9783CEB}" type="pres">
      <dgm:prSet presAssocID="{1488F6EF-31C4-4A2D-A894-CEDA04793DE7}" presName="parTx" presStyleLbl="revTx" presStyleIdx="0" presStyleCnt="3">
        <dgm:presLayoutVars>
          <dgm:chMax val="0"/>
          <dgm:chPref val="0"/>
        </dgm:presLayoutVars>
      </dgm:prSet>
      <dgm:spPr/>
    </dgm:pt>
    <dgm:pt modelId="{AF02407E-BF30-40A3-82C5-744203C85911}" type="pres">
      <dgm:prSet presAssocID="{94D058D0-FDBF-4F37-85F4-70460F4084F1}" presName="sibTrans" presStyleCnt="0"/>
      <dgm:spPr/>
    </dgm:pt>
    <dgm:pt modelId="{1A0709C7-C215-4C49-8F93-D57BE7C4B899}" type="pres">
      <dgm:prSet presAssocID="{7F4C387A-A59D-4A98-B6FF-4E11A3AC9054}" presName="compNode" presStyleCnt="0"/>
      <dgm:spPr/>
    </dgm:pt>
    <dgm:pt modelId="{C5B11D11-1573-4CDE-838A-B459EE2EC071}" type="pres">
      <dgm:prSet presAssocID="{7F4C387A-A59D-4A98-B6FF-4E11A3AC9054}" presName="bgRect" presStyleLbl="bgShp" presStyleIdx="1" presStyleCnt="3"/>
      <dgm:spPr/>
    </dgm:pt>
    <dgm:pt modelId="{D7E5D6F5-A08D-4235-A461-D829233E0DD8}" type="pres">
      <dgm:prSet presAssocID="{7F4C387A-A59D-4A98-B6FF-4E11A3AC905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 Mail"/>
        </a:ext>
      </dgm:extLst>
    </dgm:pt>
    <dgm:pt modelId="{08180CE0-5C1B-47E0-809A-07B10AEC18F3}" type="pres">
      <dgm:prSet presAssocID="{7F4C387A-A59D-4A98-B6FF-4E11A3AC9054}" presName="spaceRect" presStyleCnt="0"/>
      <dgm:spPr/>
    </dgm:pt>
    <dgm:pt modelId="{F86DE5F7-2657-455F-97E1-CB0F637A9922}" type="pres">
      <dgm:prSet presAssocID="{7F4C387A-A59D-4A98-B6FF-4E11A3AC9054}" presName="parTx" presStyleLbl="revTx" presStyleIdx="1" presStyleCnt="3">
        <dgm:presLayoutVars>
          <dgm:chMax val="0"/>
          <dgm:chPref val="0"/>
        </dgm:presLayoutVars>
      </dgm:prSet>
      <dgm:spPr/>
    </dgm:pt>
    <dgm:pt modelId="{0892A3DA-DBD1-4987-B876-BFC271F5733B}" type="pres">
      <dgm:prSet presAssocID="{C05530C6-57B3-4081-9A93-6AEDB033ED78}" presName="sibTrans" presStyleCnt="0"/>
      <dgm:spPr/>
    </dgm:pt>
    <dgm:pt modelId="{5075C437-EB56-4150-9831-8BE13D970E39}" type="pres">
      <dgm:prSet presAssocID="{78B9F683-CEA7-4BAE-9ED5-69A680DDF548}" presName="compNode" presStyleCnt="0"/>
      <dgm:spPr/>
    </dgm:pt>
    <dgm:pt modelId="{65C66C97-2A43-46FD-BB07-D20C36B6F6DD}" type="pres">
      <dgm:prSet presAssocID="{78B9F683-CEA7-4BAE-9ED5-69A680DDF548}" presName="bgRect" presStyleLbl="bgShp" presStyleIdx="2" presStyleCnt="3"/>
      <dgm:spPr/>
    </dgm:pt>
    <dgm:pt modelId="{222EB6BF-88DF-4479-840E-7B53EBD463EE}" type="pres">
      <dgm:prSet presAssocID="{78B9F683-CEA7-4BAE-9ED5-69A680DDF5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il Reply"/>
        </a:ext>
      </dgm:extLst>
    </dgm:pt>
    <dgm:pt modelId="{89548982-B49F-4506-A6CA-D389204E1B0D}" type="pres">
      <dgm:prSet presAssocID="{78B9F683-CEA7-4BAE-9ED5-69A680DDF548}" presName="spaceRect" presStyleCnt="0"/>
      <dgm:spPr/>
    </dgm:pt>
    <dgm:pt modelId="{EDF9901E-5AA6-4875-8B8B-006748271D5D}" type="pres">
      <dgm:prSet presAssocID="{78B9F683-CEA7-4BAE-9ED5-69A680DDF548}" presName="parTx" presStyleLbl="revTx" presStyleIdx="2" presStyleCnt="3">
        <dgm:presLayoutVars>
          <dgm:chMax val="0"/>
          <dgm:chPref val="0"/>
        </dgm:presLayoutVars>
      </dgm:prSet>
      <dgm:spPr/>
    </dgm:pt>
  </dgm:ptLst>
  <dgm:cxnLst>
    <dgm:cxn modelId="{2156BF02-8393-4C01-963E-61796F6E6AD1}" type="presOf" srcId="{1488F6EF-31C4-4A2D-A894-CEDA04793DE7}" destId="{97CDCEBF-4DB6-4032-BAE4-584AA9783CEB}" srcOrd="0" destOrd="0" presId="urn:microsoft.com/office/officeart/2018/2/layout/IconVerticalSolidList"/>
    <dgm:cxn modelId="{5AEB6710-5159-49E6-8ADB-4609274C6C7B}" srcId="{64CF3EB8-6410-47B1-9715-DF5205A8A78A}" destId="{78B9F683-CEA7-4BAE-9ED5-69A680DDF548}" srcOrd="2" destOrd="0" parTransId="{890859B8-F608-4780-84D1-B75595C409FE}" sibTransId="{EFA1F70C-D18B-4DBE-A8AD-20F54D5C5147}"/>
    <dgm:cxn modelId="{3A90F134-4506-42CC-BD8D-C4BA4431A61B}" srcId="{64CF3EB8-6410-47B1-9715-DF5205A8A78A}" destId="{1488F6EF-31C4-4A2D-A894-CEDA04793DE7}" srcOrd="0" destOrd="0" parTransId="{CBCBA944-C6B5-401A-9CEC-4A41C3573924}" sibTransId="{94D058D0-FDBF-4F37-85F4-70460F4084F1}"/>
    <dgm:cxn modelId="{D2158859-31B7-4DD9-A746-5FE5A0C4CD55}" type="presOf" srcId="{78B9F683-CEA7-4BAE-9ED5-69A680DDF548}" destId="{EDF9901E-5AA6-4875-8B8B-006748271D5D}" srcOrd="0" destOrd="0" presId="urn:microsoft.com/office/officeart/2018/2/layout/IconVerticalSolidList"/>
    <dgm:cxn modelId="{F8D349C5-967C-4CE1-BCD1-81904649D818}" srcId="{64CF3EB8-6410-47B1-9715-DF5205A8A78A}" destId="{7F4C387A-A59D-4A98-B6FF-4E11A3AC9054}" srcOrd="1" destOrd="0" parTransId="{E9BEE5A3-88C1-44D4-B39A-35BA67B339EF}" sibTransId="{C05530C6-57B3-4081-9A93-6AEDB033ED78}"/>
    <dgm:cxn modelId="{409B59DB-56A5-4E2A-A87C-282965F55640}" type="presOf" srcId="{64CF3EB8-6410-47B1-9715-DF5205A8A78A}" destId="{2E7FD7EA-DB06-43E3-9B16-31A6AFFBE122}" srcOrd="0" destOrd="0" presId="urn:microsoft.com/office/officeart/2018/2/layout/IconVerticalSolidList"/>
    <dgm:cxn modelId="{AA44A4F5-612B-4D1D-AC0C-22EED4C64BB1}" type="presOf" srcId="{7F4C387A-A59D-4A98-B6FF-4E11A3AC9054}" destId="{F86DE5F7-2657-455F-97E1-CB0F637A9922}" srcOrd="0" destOrd="0" presId="urn:microsoft.com/office/officeart/2018/2/layout/IconVerticalSolidList"/>
    <dgm:cxn modelId="{50D8E065-E692-47BE-AFB3-892AD86414F5}" type="presParOf" srcId="{2E7FD7EA-DB06-43E3-9B16-31A6AFFBE122}" destId="{29196B1B-B5B0-45BA-9F4B-EFD70AAA5132}" srcOrd="0" destOrd="0" presId="urn:microsoft.com/office/officeart/2018/2/layout/IconVerticalSolidList"/>
    <dgm:cxn modelId="{6B209FE3-CEB6-4221-8C1F-E112BDB8FCCD}" type="presParOf" srcId="{29196B1B-B5B0-45BA-9F4B-EFD70AAA5132}" destId="{077C50D5-1FE2-4A0C-97AD-517ABBA28952}" srcOrd="0" destOrd="0" presId="urn:microsoft.com/office/officeart/2018/2/layout/IconVerticalSolidList"/>
    <dgm:cxn modelId="{CB23E705-6486-4736-9E39-B880C8A5CF43}" type="presParOf" srcId="{29196B1B-B5B0-45BA-9F4B-EFD70AAA5132}" destId="{FCB5F30C-D0D0-4913-91D3-ECE7D7320938}" srcOrd="1" destOrd="0" presId="urn:microsoft.com/office/officeart/2018/2/layout/IconVerticalSolidList"/>
    <dgm:cxn modelId="{EEA5A15C-8624-4C54-A1D0-0481736DA967}" type="presParOf" srcId="{29196B1B-B5B0-45BA-9F4B-EFD70AAA5132}" destId="{4FB5A742-A001-45C4-B8E6-39DECF7BBA0E}" srcOrd="2" destOrd="0" presId="urn:microsoft.com/office/officeart/2018/2/layout/IconVerticalSolidList"/>
    <dgm:cxn modelId="{628EB497-ACDE-4BA9-BC26-9FF129D958C0}" type="presParOf" srcId="{29196B1B-B5B0-45BA-9F4B-EFD70AAA5132}" destId="{97CDCEBF-4DB6-4032-BAE4-584AA9783CEB}" srcOrd="3" destOrd="0" presId="urn:microsoft.com/office/officeart/2018/2/layout/IconVerticalSolidList"/>
    <dgm:cxn modelId="{379CBE18-BC6E-4ADA-A05B-35781A02EA69}" type="presParOf" srcId="{2E7FD7EA-DB06-43E3-9B16-31A6AFFBE122}" destId="{AF02407E-BF30-40A3-82C5-744203C85911}" srcOrd="1" destOrd="0" presId="urn:microsoft.com/office/officeart/2018/2/layout/IconVerticalSolidList"/>
    <dgm:cxn modelId="{46B9CA5F-753E-4FC8-BC37-65C94515C928}" type="presParOf" srcId="{2E7FD7EA-DB06-43E3-9B16-31A6AFFBE122}" destId="{1A0709C7-C215-4C49-8F93-D57BE7C4B899}" srcOrd="2" destOrd="0" presId="urn:microsoft.com/office/officeart/2018/2/layout/IconVerticalSolidList"/>
    <dgm:cxn modelId="{93CAC5C2-5AFB-450E-AD08-3BABFB964288}" type="presParOf" srcId="{1A0709C7-C215-4C49-8F93-D57BE7C4B899}" destId="{C5B11D11-1573-4CDE-838A-B459EE2EC071}" srcOrd="0" destOrd="0" presId="urn:microsoft.com/office/officeart/2018/2/layout/IconVerticalSolidList"/>
    <dgm:cxn modelId="{B9B2C738-C12D-4FDE-80F8-4D0C3661F996}" type="presParOf" srcId="{1A0709C7-C215-4C49-8F93-D57BE7C4B899}" destId="{D7E5D6F5-A08D-4235-A461-D829233E0DD8}" srcOrd="1" destOrd="0" presId="urn:microsoft.com/office/officeart/2018/2/layout/IconVerticalSolidList"/>
    <dgm:cxn modelId="{32A92BE4-B3D3-42F3-B166-0602B9FA3521}" type="presParOf" srcId="{1A0709C7-C215-4C49-8F93-D57BE7C4B899}" destId="{08180CE0-5C1B-47E0-809A-07B10AEC18F3}" srcOrd="2" destOrd="0" presId="urn:microsoft.com/office/officeart/2018/2/layout/IconVerticalSolidList"/>
    <dgm:cxn modelId="{2E0DF7C6-9D2F-4951-BBC8-E144B642D6E4}" type="presParOf" srcId="{1A0709C7-C215-4C49-8F93-D57BE7C4B899}" destId="{F86DE5F7-2657-455F-97E1-CB0F637A9922}" srcOrd="3" destOrd="0" presId="urn:microsoft.com/office/officeart/2018/2/layout/IconVerticalSolidList"/>
    <dgm:cxn modelId="{834FE93F-7493-4F50-9099-DBA9C2788D60}" type="presParOf" srcId="{2E7FD7EA-DB06-43E3-9B16-31A6AFFBE122}" destId="{0892A3DA-DBD1-4987-B876-BFC271F5733B}" srcOrd="3" destOrd="0" presId="urn:microsoft.com/office/officeart/2018/2/layout/IconVerticalSolidList"/>
    <dgm:cxn modelId="{A658057A-3344-46C0-AF37-41D3CBD546AD}" type="presParOf" srcId="{2E7FD7EA-DB06-43E3-9B16-31A6AFFBE122}" destId="{5075C437-EB56-4150-9831-8BE13D970E39}" srcOrd="4" destOrd="0" presId="urn:microsoft.com/office/officeart/2018/2/layout/IconVerticalSolidList"/>
    <dgm:cxn modelId="{C2658EA2-A61F-437B-A417-0BC503B173F9}" type="presParOf" srcId="{5075C437-EB56-4150-9831-8BE13D970E39}" destId="{65C66C97-2A43-46FD-BB07-D20C36B6F6DD}" srcOrd="0" destOrd="0" presId="urn:microsoft.com/office/officeart/2018/2/layout/IconVerticalSolidList"/>
    <dgm:cxn modelId="{89E25388-4675-46F5-8D31-5FDD0D092B21}" type="presParOf" srcId="{5075C437-EB56-4150-9831-8BE13D970E39}" destId="{222EB6BF-88DF-4479-840E-7B53EBD463EE}" srcOrd="1" destOrd="0" presId="urn:microsoft.com/office/officeart/2018/2/layout/IconVerticalSolidList"/>
    <dgm:cxn modelId="{4E5A76BE-8315-4977-BB70-725E259C4FD4}" type="presParOf" srcId="{5075C437-EB56-4150-9831-8BE13D970E39}" destId="{89548982-B49F-4506-A6CA-D389204E1B0D}" srcOrd="2" destOrd="0" presId="urn:microsoft.com/office/officeart/2018/2/layout/IconVerticalSolidList"/>
    <dgm:cxn modelId="{675FF6F2-13D7-4AA5-A8D6-3F9C56B4D153}" type="presParOf" srcId="{5075C437-EB56-4150-9831-8BE13D970E39}" destId="{EDF9901E-5AA6-4875-8B8B-006748271D5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4F5539-A4B2-4FEE-A14D-FA1C40DA1A04}"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9B453CB0-161B-4585-9690-EF5C96AC0561}">
      <dgm:prSet/>
      <dgm:spPr/>
      <dgm:t>
        <a:bodyPr/>
        <a:lstStyle/>
        <a:p>
          <a:r>
            <a:rPr lang="en-US" dirty="0"/>
            <a:t>Data Collection</a:t>
          </a:r>
        </a:p>
      </dgm:t>
    </dgm:pt>
    <dgm:pt modelId="{FA693E23-FB71-4DFC-B4CC-0E8A44700A6B}" type="parTrans" cxnId="{F94392AE-4D3C-4412-B053-476917C9251E}">
      <dgm:prSet/>
      <dgm:spPr/>
      <dgm:t>
        <a:bodyPr/>
        <a:lstStyle/>
        <a:p>
          <a:endParaRPr lang="en-US"/>
        </a:p>
      </dgm:t>
    </dgm:pt>
    <dgm:pt modelId="{57C530ED-327E-4F53-9E8B-4490FF5CD35C}" type="sibTrans" cxnId="{F94392AE-4D3C-4412-B053-476917C9251E}">
      <dgm:prSet/>
      <dgm:spPr/>
      <dgm:t>
        <a:bodyPr/>
        <a:lstStyle/>
        <a:p>
          <a:endParaRPr lang="en-US"/>
        </a:p>
      </dgm:t>
    </dgm:pt>
    <dgm:pt modelId="{87A60A5B-482C-4AD5-A6E5-D153689F4441}">
      <dgm:prSet/>
      <dgm:spPr/>
      <dgm:t>
        <a:bodyPr/>
        <a:lstStyle/>
        <a:p>
          <a:r>
            <a:rPr lang="en-US" dirty="0">
              <a:latin typeface="Times New Roman" panose="02020603050405020304" pitchFamily="18" charset="0"/>
              <a:cs typeface="Times New Roman" panose="02020603050405020304" pitchFamily="18" charset="0"/>
            </a:rPr>
            <a:t>A labeled dataset of emails or messages, categorized as Spam or Ham (non-spam).</a:t>
          </a:r>
        </a:p>
      </dgm:t>
    </dgm:pt>
    <dgm:pt modelId="{FF7B3691-CFFD-4F2B-89CB-CDC6A42A9117}" type="parTrans" cxnId="{48EA755B-F6D2-4E93-9AD7-44D32C32175B}">
      <dgm:prSet/>
      <dgm:spPr/>
      <dgm:t>
        <a:bodyPr/>
        <a:lstStyle/>
        <a:p>
          <a:endParaRPr lang="en-US"/>
        </a:p>
      </dgm:t>
    </dgm:pt>
    <dgm:pt modelId="{4CF983F8-A278-40BD-BC0D-C70610B1D870}" type="sibTrans" cxnId="{48EA755B-F6D2-4E93-9AD7-44D32C32175B}">
      <dgm:prSet/>
      <dgm:spPr/>
      <dgm:t>
        <a:bodyPr/>
        <a:lstStyle/>
        <a:p>
          <a:endParaRPr lang="en-US"/>
        </a:p>
      </dgm:t>
    </dgm:pt>
    <dgm:pt modelId="{D610ED89-638F-4716-BD0A-DF71726D5551}">
      <dgm:prSet/>
      <dgm:spPr/>
      <dgm:t>
        <a:bodyPr/>
        <a:lstStyle/>
        <a:p>
          <a:r>
            <a:rPr lang="en-US" dirty="0"/>
            <a:t>Data Preprocessing</a:t>
          </a:r>
        </a:p>
      </dgm:t>
    </dgm:pt>
    <dgm:pt modelId="{7FB1D790-10EA-4363-A918-FF0FD601558C}" type="parTrans" cxnId="{39B27E9D-4C8B-4AF5-A464-6508351846F1}">
      <dgm:prSet/>
      <dgm:spPr/>
      <dgm:t>
        <a:bodyPr/>
        <a:lstStyle/>
        <a:p>
          <a:endParaRPr lang="en-US"/>
        </a:p>
      </dgm:t>
    </dgm:pt>
    <dgm:pt modelId="{1D5951E0-348B-41B9-B98B-393B87F2D50A}" type="sibTrans" cxnId="{39B27E9D-4C8B-4AF5-A464-6508351846F1}">
      <dgm:prSet/>
      <dgm:spPr/>
      <dgm:t>
        <a:bodyPr/>
        <a:lstStyle/>
        <a:p>
          <a:endParaRPr lang="en-US"/>
        </a:p>
      </dgm:t>
    </dgm:pt>
    <dgm:pt modelId="{0D1E1E27-82CA-41D5-9B41-4CE86FAC852E}">
      <dgm:prSet/>
      <dgm:spPr/>
      <dgm:t>
        <a:bodyPr/>
        <a:lstStyle/>
        <a:p>
          <a:r>
            <a:rPr lang="en-US" dirty="0">
              <a:latin typeface="Times New Roman" panose="02020603050405020304" pitchFamily="18" charset="0"/>
              <a:cs typeface="Times New Roman" panose="02020603050405020304" pitchFamily="18" charset="0"/>
            </a:rPr>
            <a:t>Cleaning the raw text data to prepare it for model training.</a:t>
          </a:r>
        </a:p>
      </dgm:t>
    </dgm:pt>
    <dgm:pt modelId="{8D890A82-9841-4427-BAD8-BB35D5CF0EA5}" type="parTrans" cxnId="{44421614-120A-4780-952D-54497DBB42ED}">
      <dgm:prSet/>
      <dgm:spPr/>
      <dgm:t>
        <a:bodyPr/>
        <a:lstStyle/>
        <a:p>
          <a:endParaRPr lang="en-US"/>
        </a:p>
      </dgm:t>
    </dgm:pt>
    <dgm:pt modelId="{08AB264C-69F7-4285-9E14-E43C11385752}" type="sibTrans" cxnId="{44421614-120A-4780-952D-54497DBB42ED}">
      <dgm:prSet/>
      <dgm:spPr/>
      <dgm:t>
        <a:bodyPr/>
        <a:lstStyle/>
        <a:p>
          <a:endParaRPr lang="en-US"/>
        </a:p>
      </dgm:t>
    </dgm:pt>
    <dgm:pt modelId="{CF4DC95C-4970-42B3-A322-496294BAE48D}">
      <dgm:prSet/>
      <dgm:spPr/>
      <dgm:t>
        <a:bodyPr/>
        <a:lstStyle/>
        <a:p>
          <a:r>
            <a:rPr lang="en-US" dirty="0"/>
            <a:t>Feature Extraction</a:t>
          </a:r>
        </a:p>
      </dgm:t>
    </dgm:pt>
    <dgm:pt modelId="{16B00682-E294-46FB-B3F9-BC111E4135BC}" type="parTrans" cxnId="{61A13AEC-E7F6-4371-9B3C-D229F1D6B5C5}">
      <dgm:prSet/>
      <dgm:spPr/>
      <dgm:t>
        <a:bodyPr/>
        <a:lstStyle/>
        <a:p>
          <a:endParaRPr lang="en-US"/>
        </a:p>
      </dgm:t>
    </dgm:pt>
    <dgm:pt modelId="{ABFACD7A-CFAF-4862-BB02-AC2A480CB979}" type="sibTrans" cxnId="{61A13AEC-E7F6-4371-9B3C-D229F1D6B5C5}">
      <dgm:prSet/>
      <dgm:spPr/>
      <dgm:t>
        <a:bodyPr/>
        <a:lstStyle/>
        <a:p>
          <a:endParaRPr lang="en-US"/>
        </a:p>
      </dgm:t>
    </dgm:pt>
    <dgm:pt modelId="{FF331CDF-855B-4173-9A70-BF7C7C7A45AA}">
      <dgm:prSet/>
      <dgm:spPr/>
      <dgm:t>
        <a:bodyPr/>
        <a:lstStyle/>
        <a:p>
          <a:r>
            <a:rPr lang="en-US" dirty="0">
              <a:latin typeface="Times New Roman" panose="02020603050405020304" pitchFamily="18" charset="0"/>
              <a:cs typeface="Times New Roman" panose="02020603050405020304" pitchFamily="18" charset="0"/>
            </a:rPr>
            <a:t>Convert the cleaned text data into numerical features that can be fed into machine learning models.</a:t>
          </a:r>
        </a:p>
      </dgm:t>
    </dgm:pt>
    <dgm:pt modelId="{0D12DB5C-BA05-47E4-B00C-F945B57C60F8}" type="parTrans" cxnId="{DB133841-4C22-43B9-9C8F-B0B0F1022A51}">
      <dgm:prSet/>
      <dgm:spPr/>
      <dgm:t>
        <a:bodyPr/>
        <a:lstStyle/>
        <a:p>
          <a:endParaRPr lang="en-US"/>
        </a:p>
      </dgm:t>
    </dgm:pt>
    <dgm:pt modelId="{B9F51368-D885-4CD4-9A93-689146EFA290}" type="sibTrans" cxnId="{DB133841-4C22-43B9-9C8F-B0B0F1022A51}">
      <dgm:prSet/>
      <dgm:spPr/>
      <dgm:t>
        <a:bodyPr/>
        <a:lstStyle/>
        <a:p>
          <a:endParaRPr lang="en-US"/>
        </a:p>
      </dgm:t>
    </dgm:pt>
    <dgm:pt modelId="{D032B980-8EA0-45C4-94CD-11681523ED9B}">
      <dgm:prSet/>
      <dgm:spPr/>
      <dgm:t>
        <a:bodyPr/>
        <a:lstStyle/>
        <a:p>
          <a:r>
            <a:rPr lang="en-US" dirty="0"/>
            <a:t>Model Selection and Training</a:t>
          </a:r>
        </a:p>
      </dgm:t>
    </dgm:pt>
    <dgm:pt modelId="{01EC26F4-0092-474A-A7DB-3061A1C71497}" type="parTrans" cxnId="{E844F8B4-2E87-409D-8D59-EF8A996CD68E}">
      <dgm:prSet/>
      <dgm:spPr/>
      <dgm:t>
        <a:bodyPr/>
        <a:lstStyle/>
        <a:p>
          <a:endParaRPr lang="en-US"/>
        </a:p>
      </dgm:t>
    </dgm:pt>
    <dgm:pt modelId="{148346F7-A47A-48D9-9326-7C1CBF78CEE7}" type="sibTrans" cxnId="{E844F8B4-2E87-409D-8D59-EF8A996CD68E}">
      <dgm:prSet/>
      <dgm:spPr/>
      <dgm:t>
        <a:bodyPr/>
        <a:lstStyle/>
        <a:p>
          <a:endParaRPr lang="en-US"/>
        </a:p>
      </dgm:t>
    </dgm:pt>
    <dgm:pt modelId="{A4127645-66A7-4D14-A962-F106C8024E5E}">
      <dgm:prSet/>
      <dgm:spPr/>
      <dgm:t>
        <a:bodyPr/>
        <a:lstStyle/>
        <a:p>
          <a:r>
            <a:rPr lang="en-US" dirty="0">
              <a:latin typeface="Times New Roman" panose="02020603050405020304" pitchFamily="18" charset="0"/>
              <a:cs typeface="Times New Roman" panose="02020603050405020304" pitchFamily="18" charset="0"/>
            </a:rPr>
            <a:t>Trained different machine learning models to classify messages as spam or ham.</a:t>
          </a:r>
        </a:p>
      </dgm:t>
    </dgm:pt>
    <dgm:pt modelId="{1425AA94-0E14-4E88-859D-335681E52552}" type="parTrans" cxnId="{6DA8AE73-FEB7-45F1-BEA4-9095738EF64A}">
      <dgm:prSet/>
      <dgm:spPr/>
      <dgm:t>
        <a:bodyPr/>
        <a:lstStyle/>
        <a:p>
          <a:endParaRPr lang="en-US"/>
        </a:p>
      </dgm:t>
    </dgm:pt>
    <dgm:pt modelId="{01DDBEC6-EBD4-467B-8EDC-BB1B59B8ECD1}" type="sibTrans" cxnId="{6DA8AE73-FEB7-45F1-BEA4-9095738EF64A}">
      <dgm:prSet/>
      <dgm:spPr/>
      <dgm:t>
        <a:bodyPr/>
        <a:lstStyle/>
        <a:p>
          <a:endParaRPr lang="en-US"/>
        </a:p>
      </dgm:t>
    </dgm:pt>
    <dgm:pt modelId="{1DFC9E3C-0C21-428E-8DDB-4DBBE100A96B}">
      <dgm:prSet/>
      <dgm:spPr/>
      <dgm:t>
        <a:bodyPr/>
        <a:lstStyle/>
        <a:p>
          <a:r>
            <a:rPr lang="en-US" dirty="0"/>
            <a:t> Model Evolution </a:t>
          </a:r>
        </a:p>
      </dgm:t>
    </dgm:pt>
    <dgm:pt modelId="{E528EC6B-C75B-47B1-B637-B54FB2837A10}" type="parTrans" cxnId="{0C9439E6-59F5-450D-9939-6DD9FA275CA5}">
      <dgm:prSet/>
      <dgm:spPr/>
      <dgm:t>
        <a:bodyPr/>
        <a:lstStyle/>
        <a:p>
          <a:endParaRPr lang="en-US"/>
        </a:p>
      </dgm:t>
    </dgm:pt>
    <dgm:pt modelId="{CB477C9B-DC8B-4FC3-9139-A0E2C70D9711}" type="sibTrans" cxnId="{0C9439E6-59F5-450D-9939-6DD9FA275CA5}">
      <dgm:prSet/>
      <dgm:spPr/>
      <dgm:t>
        <a:bodyPr/>
        <a:lstStyle/>
        <a:p>
          <a:endParaRPr lang="en-US"/>
        </a:p>
      </dgm:t>
    </dgm:pt>
    <dgm:pt modelId="{8528CF68-4B35-4D8F-9A63-AA61D6100817}">
      <dgm:prSet/>
      <dgm:spPr/>
      <dgm:t>
        <a:bodyPr/>
        <a:lstStyle/>
        <a:p>
          <a:r>
            <a:rPr lang="en-US" dirty="0">
              <a:latin typeface="Times New Roman" panose="02020603050405020304" pitchFamily="18" charset="0"/>
              <a:cs typeface="Times New Roman" panose="02020603050405020304" pitchFamily="18" charset="0"/>
            </a:rPr>
            <a:t>Evaluate the trained models on unseen test data to assess their performance.</a:t>
          </a:r>
        </a:p>
      </dgm:t>
    </dgm:pt>
    <dgm:pt modelId="{B78FD11E-EE0C-4F52-8D05-B5BECE946536}" type="parTrans" cxnId="{DB60F469-EF34-4F2D-8DEF-C25D2B99700B}">
      <dgm:prSet/>
      <dgm:spPr/>
      <dgm:t>
        <a:bodyPr/>
        <a:lstStyle/>
        <a:p>
          <a:endParaRPr lang="en-US"/>
        </a:p>
      </dgm:t>
    </dgm:pt>
    <dgm:pt modelId="{2B400DD6-1458-4846-9D85-C14DDE87E229}" type="sibTrans" cxnId="{DB60F469-EF34-4F2D-8DEF-C25D2B99700B}">
      <dgm:prSet/>
      <dgm:spPr/>
      <dgm:t>
        <a:bodyPr/>
        <a:lstStyle/>
        <a:p>
          <a:endParaRPr lang="en-US"/>
        </a:p>
      </dgm:t>
    </dgm:pt>
    <dgm:pt modelId="{8CBE272C-DFEC-3E45-AFDE-7830A02CF440}" type="pres">
      <dgm:prSet presAssocID="{054F5539-A4B2-4FEE-A14D-FA1C40DA1A04}" presName="Name0" presStyleCnt="0">
        <dgm:presLayoutVars>
          <dgm:dir/>
          <dgm:animLvl val="lvl"/>
          <dgm:resizeHandles val="exact"/>
        </dgm:presLayoutVars>
      </dgm:prSet>
      <dgm:spPr/>
    </dgm:pt>
    <dgm:pt modelId="{AE7D5F12-3EFB-4875-90EF-FC2CEE0DC78C}" type="pres">
      <dgm:prSet presAssocID="{1DFC9E3C-0C21-428E-8DDB-4DBBE100A96B}" presName="boxAndChildren" presStyleCnt="0"/>
      <dgm:spPr/>
    </dgm:pt>
    <dgm:pt modelId="{6C10BFE8-7A3B-47D4-BF33-E0D53AB8ABC9}" type="pres">
      <dgm:prSet presAssocID="{1DFC9E3C-0C21-428E-8DDB-4DBBE100A96B}" presName="parentTextBox" presStyleLbl="alignNode1" presStyleIdx="0" presStyleCnt="5"/>
      <dgm:spPr/>
    </dgm:pt>
    <dgm:pt modelId="{862210F9-AA7B-4A9C-A1A9-6D757699E4E3}" type="pres">
      <dgm:prSet presAssocID="{1DFC9E3C-0C21-428E-8DDB-4DBBE100A96B}" presName="descendantBox" presStyleLbl="bgAccFollowNode1" presStyleIdx="0" presStyleCnt="5"/>
      <dgm:spPr/>
    </dgm:pt>
    <dgm:pt modelId="{1452FA4D-1DEA-5342-8F11-F68942AE28AB}" type="pres">
      <dgm:prSet presAssocID="{148346F7-A47A-48D9-9326-7C1CBF78CEE7}" presName="sp" presStyleCnt="0"/>
      <dgm:spPr/>
    </dgm:pt>
    <dgm:pt modelId="{0ACC7AC5-BA94-A648-A5C7-13337D94E2F6}" type="pres">
      <dgm:prSet presAssocID="{D032B980-8EA0-45C4-94CD-11681523ED9B}" presName="arrowAndChildren" presStyleCnt="0"/>
      <dgm:spPr/>
    </dgm:pt>
    <dgm:pt modelId="{ED15DB2C-D5D3-F044-9CF3-AF03D8CA1D4B}" type="pres">
      <dgm:prSet presAssocID="{D032B980-8EA0-45C4-94CD-11681523ED9B}" presName="parentTextArrow" presStyleLbl="node1" presStyleIdx="0" presStyleCnt="0"/>
      <dgm:spPr/>
    </dgm:pt>
    <dgm:pt modelId="{8C01F75D-600F-D849-A747-509E8DF8D7E6}" type="pres">
      <dgm:prSet presAssocID="{D032B980-8EA0-45C4-94CD-11681523ED9B}" presName="arrow" presStyleLbl="alignNode1" presStyleIdx="1" presStyleCnt="5"/>
      <dgm:spPr/>
    </dgm:pt>
    <dgm:pt modelId="{CE355F69-3EFD-FC43-B36A-0B710B93612D}" type="pres">
      <dgm:prSet presAssocID="{D032B980-8EA0-45C4-94CD-11681523ED9B}" presName="descendantArrow" presStyleLbl="bgAccFollowNode1" presStyleIdx="1" presStyleCnt="5"/>
      <dgm:spPr/>
    </dgm:pt>
    <dgm:pt modelId="{18F2BC71-4D0B-0C4E-8099-0F0767B00F21}" type="pres">
      <dgm:prSet presAssocID="{ABFACD7A-CFAF-4862-BB02-AC2A480CB979}" presName="sp" presStyleCnt="0"/>
      <dgm:spPr/>
    </dgm:pt>
    <dgm:pt modelId="{6CB34CEA-60BF-1A4C-B4E7-3AA96A152836}" type="pres">
      <dgm:prSet presAssocID="{CF4DC95C-4970-42B3-A322-496294BAE48D}" presName="arrowAndChildren" presStyleCnt="0"/>
      <dgm:spPr/>
    </dgm:pt>
    <dgm:pt modelId="{10977552-9294-7341-AEB9-BE68B0473891}" type="pres">
      <dgm:prSet presAssocID="{CF4DC95C-4970-42B3-A322-496294BAE48D}" presName="parentTextArrow" presStyleLbl="node1" presStyleIdx="0" presStyleCnt="0"/>
      <dgm:spPr/>
    </dgm:pt>
    <dgm:pt modelId="{176FB10E-67F2-244A-9C51-F1A5D4E7014B}" type="pres">
      <dgm:prSet presAssocID="{CF4DC95C-4970-42B3-A322-496294BAE48D}" presName="arrow" presStyleLbl="alignNode1" presStyleIdx="2" presStyleCnt="5"/>
      <dgm:spPr/>
    </dgm:pt>
    <dgm:pt modelId="{B5ADD037-1B52-0741-85DE-261FBD030161}" type="pres">
      <dgm:prSet presAssocID="{CF4DC95C-4970-42B3-A322-496294BAE48D}" presName="descendantArrow" presStyleLbl="bgAccFollowNode1" presStyleIdx="2" presStyleCnt="5"/>
      <dgm:spPr/>
    </dgm:pt>
    <dgm:pt modelId="{E0985A41-6445-5346-A233-1C098977BC8B}" type="pres">
      <dgm:prSet presAssocID="{1D5951E0-348B-41B9-B98B-393B87F2D50A}" presName="sp" presStyleCnt="0"/>
      <dgm:spPr/>
    </dgm:pt>
    <dgm:pt modelId="{0696557E-84D9-4845-BB42-819641E758FC}" type="pres">
      <dgm:prSet presAssocID="{D610ED89-638F-4716-BD0A-DF71726D5551}" presName="arrowAndChildren" presStyleCnt="0"/>
      <dgm:spPr/>
    </dgm:pt>
    <dgm:pt modelId="{67523CA7-E1FC-C74E-830E-94853D532541}" type="pres">
      <dgm:prSet presAssocID="{D610ED89-638F-4716-BD0A-DF71726D5551}" presName="parentTextArrow" presStyleLbl="node1" presStyleIdx="0" presStyleCnt="0"/>
      <dgm:spPr/>
    </dgm:pt>
    <dgm:pt modelId="{65CC2DDA-74B7-1C40-9934-246CA94A0A05}" type="pres">
      <dgm:prSet presAssocID="{D610ED89-638F-4716-BD0A-DF71726D5551}" presName="arrow" presStyleLbl="alignNode1" presStyleIdx="3" presStyleCnt="5"/>
      <dgm:spPr/>
    </dgm:pt>
    <dgm:pt modelId="{64E655E2-8A0E-AC40-BEC2-54C12707DA08}" type="pres">
      <dgm:prSet presAssocID="{D610ED89-638F-4716-BD0A-DF71726D5551}" presName="descendantArrow" presStyleLbl="bgAccFollowNode1" presStyleIdx="3" presStyleCnt="5"/>
      <dgm:spPr/>
    </dgm:pt>
    <dgm:pt modelId="{C97009CD-0E4D-F94E-AE4A-6A7E84864B1E}" type="pres">
      <dgm:prSet presAssocID="{57C530ED-327E-4F53-9E8B-4490FF5CD35C}" presName="sp" presStyleCnt="0"/>
      <dgm:spPr/>
    </dgm:pt>
    <dgm:pt modelId="{72B03B82-A775-DD47-94DD-2948BCDE37F9}" type="pres">
      <dgm:prSet presAssocID="{9B453CB0-161B-4585-9690-EF5C96AC0561}" presName="arrowAndChildren" presStyleCnt="0"/>
      <dgm:spPr/>
    </dgm:pt>
    <dgm:pt modelId="{6792E3CC-CC2C-2F42-9E59-6B2599D9ED15}" type="pres">
      <dgm:prSet presAssocID="{9B453CB0-161B-4585-9690-EF5C96AC0561}" presName="parentTextArrow" presStyleLbl="node1" presStyleIdx="0" presStyleCnt="0"/>
      <dgm:spPr/>
    </dgm:pt>
    <dgm:pt modelId="{772BFCBB-F9A7-754D-A415-B99AFA81DF30}" type="pres">
      <dgm:prSet presAssocID="{9B453CB0-161B-4585-9690-EF5C96AC0561}" presName="arrow" presStyleLbl="alignNode1" presStyleIdx="4" presStyleCnt="5"/>
      <dgm:spPr/>
    </dgm:pt>
    <dgm:pt modelId="{D5C2C13A-A3EF-644D-B983-85DA242B99E6}" type="pres">
      <dgm:prSet presAssocID="{9B453CB0-161B-4585-9690-EF5C96AC0561}" presName="descendantArrow" presStyleLbl="bgAccFollowNode1" presStyleIdx="4" presStyleCnt="5"/>
      <dgm:spPr/>
    </dgm:pt>
  </dgm:ptLst>
  <dgm:cxnLst>
    <dgm:cxn modelId="{44421614-120A-4780-952D-54497DBB42ED}" srcId="{D610ED89-638F-4716-BD0A-DF71726D5551}" destId="{0D1E1E27-82CA-41D5-9B41-4CE86FAC852E}" srcOrd="0" destOrd="0" parTransId="{8D890A82-9841-4427-BAD8-BB35D5CF0EA5}" sibTransId="{08AB264C-69F7-4285-9E14-E43C11385752}"/>
    <dgm:cxn modelId="{7FFCEC18-DC7C-6349-A61D-F8FFA8BFEAF5}" type="presOf" srcId="{0D1E1E27-82CA-41D5-9B41-4CE86FAC852E}" destId="{64E655E2-8A0E-AC40-BEC2-54C12707DA08}" srcOrd="0" destOrd="0" presId="urn:microsoft.com/office/officeart/2016/7/layout/VerticalDownArrowProcess"/>
    <dgm:cxn modelId="{6CD47019-DEBA-CA4C-96D0-391B54E7E6B4}" type="presOf" srcId="{D610ED89-638F-4716-BD0A-DF71726D5551}" destId="{65CC2DDA-74B7-1C40-9934-246CA94A0A05}" srcOrd="1" destOrd="0" presId="urn:microsoft.com/office/officeart/2016/7/layout/VerticalDownArrowProcess"/>
    <dgm:cxn modelId="{5F9DC12A-E59A-D84C-9FC3-65397C6983C0}" type="presOf" srcId="{D032B980-8EA0-45C4-94CD-11681523ED9B}" destId="{8C01F75D-600F-D849-A747-509E8DF8D7E6}" srcOrd="1" destOrd="0" presId="urn:microsoft.com/office/officeart/2016/7/layout/VerticalDownArrowProcess"/>
    <dgm:cxn modelId="{74A7543A-BFD4-7348-8EB3-4B21B550ABD5}" type="presOf" srcId="{D610ED89-638F-4716-BD0A-DF71726D5551}" destId="{67523CA7-E1FC-C74E-830E-94853D532541}" srcOrd="0" destOrd="0" presId="urn:microsoft.com/office/officeart/2016/7/layout/VerticalDownArrowProcess"/>
    <dgm:cxn modelId="{4D9D803C-85CC-1C4D-BF3F-51C92B250430}" type="presOf" srcId="{FF331CDF-855B-4173-9A70-BF7C7C7A45AA}" destId="{B5ADD037-1B52-0741-85DE-261FBD030161}" srcOrd="0" destOrd="0" presId="urn:microsoft.com/office/officeart/2016/7/layout/VerticalDownArrowProcess"/>
    <dgm:cxn modelId="{48EA755B-F6D2-4E93-9AD7-44D32C32175B}" srcId="{9B453CB0-161B-4585-9690-EF5C96AC0561}" destId="{87A60A5B-482C-4AD5-A6E5-D153689F4441}" srcOrd="0" destOrd="0" parTransId="{FF7B3691-CFFD-4F2B-89CB-CDC6A42A9117}" sibTransId="{4CF983F8-A278-40BD-BC0D-C70610B1D870}"/>
    <dgm:cxn modelId="{DB133841-4C22-43B9-9C8F-B0B0F1022A51}" srcId="{CF4DC95C-4970-42B3-A322-496294BAE48D}" destId="{FF331CDF-855B-4173-9A70-BF7C7C7A45AA}" srcOrd="0" destOrd="0" parTransId="{0D12DB5C-BA05-47E4-B00C-F945B57C60F8}" sibTransId="{B9F51368-D885-4CD4-9A93-689146EFA290}"/>
    <dgm:cxn modelId="{13428E48-266C-7D45-B16B-93523EA24303}" type="presOf" srcId="{87A60A5B-482C-4AD5-A6E5-D153689F4441}" destId="{D5C2C13A-A3EF-644D-B983-85DA242B99E6}" srcOrd="0" destOrd="0" presId="urn:microsoft.com/office/officeart/2016/7/layout/VerticalDownArrowProcess"/>
    <dgm:cxn modelId="{F2AC0569-737A-014E-B5BA-33DBCDAD2A76}" type="presOf" srcId="{9B453CB0-161B-4585-9690-EF5C96AC0561}" destId="{6792E3CC-CC2C-2F42-9E59-6B2599D9ED15}" srcOrd="0" destOrd="0" presId="urn:microsoft.com/office/officeart/2016/7/layout/VerticalDownArrowProcess"/>
    <dgm:cxn modelId="{DB60F469-EF34-4F2D-8DEF-C25D2B99700B}" srcId="{1DFC9E3C-0C21-428E-8DDB-4DBBE100A96B}" destId="{8528CF68-4B35-4D8F-9A63-AA61D6100817}" srcOrd="0" destOrd="0" parTransId="{B78FD11E-EE0C-4F52-8D05-B5BECE946536}" sibTransId="{2B400DD6-1458-4846-9D85-C14DDE87E229}"/>
    <dgm:cxn modelId="{6DA8AE73-FEB7-45F1-BEA4-9095738EF64A}" srcId="{D032B980-8EA0-45C4-94CD-11681523ED9B}" destId="{A4127645-66A7-4D14-A962-F106C8024E5E}" srcOrd="0" destOrd="0" parTransId="{1425AA94-0E14-4E88-859D-335681E52552}" sibTransId="{01DDBEC6-EBD4-467B-8EDC-BB1B59B8ECD1}"/>
    <dgm:cxn modelId="{2B62F086-753D-714F-9224-3BBC13D86377}" type="presOf" srcId="{A4127645-66A7-4D14-A962-F106C8024E5E}" destId="{CE355F69-3EFD-FC43-B36A-0B710B93612D}" srcOrd="0" destOrd="0" presId="urn:microsoft.com/office/officeart/2016/7/layout/VerticalDownArrowProcess"/>
    <dgm:cxn modelId="{39B27E9D-4C8B-4AF5-A464-6508351846F1}" srcId="{054F5539-A4B2-4FEE-A14D-FA1C40DA1A04}" destId="{D610ED89-638F-4716-BD0A-DF71726D5551}" srcOrd="1" destOrd="0" parTransId="{7FB1D790-10EA-4363-A918-FF0FD601558C}" sibTransId="{1D5951E0-348B-41B9-B98B-393B87F2D50A}"/>
    <dgm:cxn modelId="{C1DEE7A4-80F1-6049-A5E5-743A22D3F4A6}" type="presOf" srcId="{CF4DC95C-4970-42B3-A322-496294BAE48D}" destId="{176FB10E-67F2-244A-9C51-F1A5D4E7014B}" srcOrd="1" destOrd="0" presId="urn:microsoft.com/office/officeart/2016/7/layout/VerticalDownArrowProcess"/>
    <dgm:cxn modelId="{F94392AE-4D3C-4412-B053-476917C9251E}" srcId="{054F5539-A4B2-4FEE-A14D-FA1C40DA1A04}" destId="{9B453CB0-161B-4585-9690-EF5C96AC0561}" srcOrd="0" destOrd="0" parTransId="{FA693E23-FB71-4DFC-B4CC-0E8A44700A6B}" sibTransId="{57C530ED-327E-4F53-9E8B-4490FF5CD35C}"/>
    <dgm:cxn modelId="{E844F8B4-2E87-409D-8D59-EF8A996CD68E}" srcId="{054F5539-A4B2-4FEE-A14D-FA1C40DA1A04}" destId="{D032B980-8EA0-45C4-94CD-11681523ED9B}" srcOrd="3" destOrd="0" parTransId="{01EC26F4-0092-474A-A7DB-3061A1C71497}" sibTransId="{148346F7-A47A-48D9-9326-7C1CBF78CEE7}"/>
    <dgm:cxn modelId="{EA85BEBD-D354-4AB2-96DC-8CA48D983FEB}" type="presOf" srcId="{8528CF68-4B35-4D8F-9A63-AA61D6100817}" destId="{862210F9-AA7B-4A9C-A1A9-6D757699E4E3}" srcOrd="0" destOrd="0" presId="urn:microsoft.com/office/officeart/2016/7/layout/VerticalDownArrowProcess"/>
    <dgm:cxn modelId="{15E69BBE-9288-C546-9B8C-984CB5E61162}" type="presOf" srcId="{D032B980-8EA0-45C4-94CD-11681523ED9B}" destId="{ED15DB2C-D5D3-F044-9CF3-AF03D8CA1D4B}" srcOrd="0" destOrd="0" presId="urn:microsoft.com/office/officeart/2016/7/layout/VerticalDownArrowProcess"/>
    <dgm:cxn modelId="{23898FD2-F190-4819-AAAB-DA54EC38EB83}" type="presOf" srcId="{1DFC9E3C-0C21-428E-8DDB-4DBBE100A96B}" destId="{6C10BFE8-7A3B-47D4-BF33-E0D53AB8ABC9}" srcOrd="0" destOrd="0" presId="urn:microsoft.com/office/officeart/2016/7/layout/VerticalDownArrowProcess"/>
    <dgm:cxn modelId="{99B4C5DE-19AF-6440-92FE-CCBB9E4A0F1F}" type="presOf" srcId="{CF4DC95C-4970-42B3-A322-496294BAE48D}" destId="{10977552-9294-7341-AEB9-BE68B0473891}" srcOrd="0" destOrd="0" presId="urn:microsoft.com/office/officeart/2016/7/layout/VerticalDownArrowProcess"/>
    <dgm:cxn modelId="{0C9439E6-59F5-450D-9939-6DD9FA275CA5}" srcId="{054F5539-A4B2-4FEE-A14D-FA1C40DA1A04}" destId="{1DFC9E3C-0C21-428E-8DDB-4DBBE100A96B}" srcOrd="4" destOrd="0" parTransId="{E528EC6B-C75B-47B1-B637-B54FB2837A10}" sibTransId="{CB477C9B-DC8B-4FC3-9139-A0E2C70D9711}"/>
    <dgm:cxn modelId="{61A13AEC-E7F6-4371-9B3C-D229F1D6B5C5}" srcId="{054F5539-A4B2-4FEE-A14D-FA1C40DA1A04}" destId="{CF4DC95C-4970-42B3-A322-496294BAE48D}" srcOrd="2" destOrd="0" parTransId="{16B00682-E294-46FB-B3F9-BC111E4135BC}" sibTransId="{ABFACD7A-CFAF-4862-BB02-AC2A480CB979}"/>
    <dgm:cxn modelId="{167C3AF1-3DE2-354D-B7C4-C582ABF63376}" type="presOf" srcId="{054F5539-A4B2-4FEE-A14D-FA1C40DA1A04}" destId="{8CBE272C-DFEC-3E45-AFDE-7830A02CF440}" srcOrd="0" destOrd="0" presId="urn:microsoft.com/office/officeart/2016/7/layout/VerticalDownArrowProcess"/>
    <dgm:cxn modelId="{088353FB-61F2-ED48-A113-226A59201F22}" type="presOf" srcId="{9B453CB0-161B-4585-9690-EF5C96AC0561}" destId="{772BFCBB-F9A7-754D-A415-B99AFA81DF30}" srcOrd="1" destOrd="0" presId="urn:microsoft.com/office/officeart/2016/7/layout/VerticalDownArrowProcess"/>
    <dgm:cxn modelId="{B20210A3-CA44-43C0-AE71-B0F8D87E5253}" type="presParOf" srcId="{8CBE272C-DFEC-3E45-AFDE-7830A02CF440}" destId="{AE7D5F12-3EFB-4875-90EF-FC2CEE0DC78C}" srcOrd="0" destOrd="0" presId="urn:microsoft.com/office/officeart/2016/7/layout/VerticalDownArrowProcess"/>
    <dgm:cxn modelId="{D890481E-B5C0-46E5-970D-7985E33CAB03}" type="presParOf" srcId="{AE7D5F12-3EFB-4875-90EF-FC2CEE0DC78C}" destId="{6C10BFE8-7A3B-47D4-BF33-E0D53AB8ABC9}" srcOrd="0" destOrd="0" presId="urn:microsoft.com/office/officeart/2016/7/layout/VerticalDownArrowProcess"/>
    <dgm:cxn modelId="{01BEB5CF-4E73-4ED4-9A3C-D8198E79F1F3}" type="presParOf" srcId="{AE7D5F12-3EFB-4875-90EF-FC2CEE0DC78C}" destId="{862210F9-AA7B-4A9C-A1A9-6D757699E4E3}" srcOrd="1" destOrd="0" presId="urn:microsoft.com/office/officeart/2016/7/layout/VerticalDownArrowProcess"/>
    <dgm:cxn modelId="{BBB5C562-D24C-A14D-80EF-62DAE19CDEBA}" type="presParOf" srcId="{8CBE272C-DFEC-3E45-AFDE-7830A02CF440}" destId="{1452FA4D-1DEA-5342-8F11-F68942AE28AB}" srcOrd="1" destOrd="0" presId="urn:microsoft.com/office/officeart/2016/7/layout/VerticalDownArrowProcess"/>
    <dgm:cxn modelId="{CA9BCB70-E196-4E40-AB76-726B2C1749CD}" type="presParOf" srcId="{8CBE272C-DFEC-3E45-AFDE-7830A02CF440}" destId="{0ACC7AC5-BA94-A648-A5C7-13337D94E2F6}" srcOrd="2" destOrd="0" presId="urn:microsoft.com/office/officeart/2016/7/layout/VerticalDownArrowProcess"/>
    <dgm:cxn modelId="{85DD962C-26A9-A149-9428-E9E0C9092DFA}" type="presParOf" srcId="{0ACC7AC5-BA94-A648-A5C7-13337D94E2F6}" destId="{ED15DB2C-D5D3-F044-9CF3-AF03D8CA1D4B}" srcOrd="0" destOrd="0" presId="urn:microsoft.com/office/officeart/2016/7/layout/VerticalDownArrowProcess"/>
    <dgm:cxn modelId="{E0E0A927-EEFF-6948-9576-E8B05FE1D87B}" type="presParOf" srcId="{0ACC7AC5-BA94-A648-A5C7-13337D94E2F6}" destId="{8C01F75D-600F-D849-A747-509E8DF8D7E6}" srcOrd="1" destOrd="0" presId="urn:microsoft.com/office/officeart/2016/7/layout/VerticalDownArrowProcess"/>
    <dgm:cxn modelId="{D822B4EF-00AE-CB4C-A528-3C5720674C38}" type="presParOf" srcId="{0ACC7AC5-BA94-A648-A5C7-13337D94E2F6}" destId="{CE355F69-3EFD-FC43-B36A-0B710B93612D}" srcOrd="2" destOrd="0" presId="urn:microsoft.com/office/officeart/2016/7/layout/VerticalDownArrowProcess"/>
    <dgm:cxn modelId="{9FE2BFF3-D225-3741-9610-012DC89CFF93}" type="presParOf" srcId="{8CBE272C-DFEC-3E45-AFDE-7830A02CF440}" destId="{18F2BC71-4D0B-0C4E-8099-0F0767B00F21}" srcOrd="3" destOrd="0" presId="urn:microsoft.com/office/officeart/2016/7/layout/VerticalDownArrowProcess"/>
    <dgm:cxn modelId="{4A90C656-9F85-9D44-A9C6-3EB3DBD05361}" type="presParOf" srcId="{8CBE272C-DFEC-3E45-AFDE-7830A02CF440}" destId="{6CB34CEA-60BF-1A4C-B4E7-3AA96A152836}" srcOrd="4" destOrd="0" presId="urn:microsoft.com/office/officeart/2016/7/layout/VerticalDownArrowProcess"/>
    <dgm:cxn modelId="{65DB8B3E-450B-F947-812B-C2B0FE33E4A9}" type="presParOf" srcId="{6CB34CEA-60BF-1A4C-B4E7-3AA96A152836}" destId="{10977552-9294-7341-AEB9-BE68B0473891}" srcOrd="0" destOrd="0" presId="urn:microsoft.com/office/officeart/2016/7/layout/VerticalDownArrowProcess"/>
    <dgm:cxn modelId="{D66A5F8F-9EAF-734E-BE83-ABFF1E6FC7D6}" type="presParOf" srcId="{6CB34CEA-60BF-1A4C-B4E7-3AA96A152836}" destId="{176FB10E-67F2-244A-9C51-F1A5D4E7014B}" srcOrd="1" destOrd="0" presId="urn:microsoft.com/office/officeart/2016/7/layout/VerticalDownArrowProcess"/>
    <dgm:cxn modelId="{ACA52874-0FE3-C34F-AD0D-2BA31D44D1A5}" type="presParOf" srcId="{6CB34CEA-60BF-1A4C-B4E7-3AA96A152836}" destId="{B5ADD037-1B52-0741-85DE-261FBD030161}" srcOrd="2" destOrd="0" presId="urn:microsoft.com/office/officeart/2016/7/layout/VerticalDownArrowProcess"/>
    <dgm:cxn modelId="{35F978BB-3FB3-644D-9BB0-5F402E102123}" type="presParOf" srcId="{8CBE272C-DFEC-3E45-AFDE-7830A02CF440}" destId="{E0985A41-6445-5346-A233-1C098977BC8B}" srcOrd="5" destOrd="0" presId="urn:microsoft.com/office/officeart/2016/7/layout/VerticalDownArrowProcess"/>
    <dgm:cxn modelId="{48A7CCA4-B711-004D-9D8A-F6B41ACA8355}" type="presParOf" srcId="{8CBE272C-DFEC-3E45-AFDE-7830A02CF440}" destId="{0696557E-84D9-4845-BB42-819641E758FC}" srcOrd="6" destOrd="0" presId="urn:microsoft.com/office/officeart/2016/7/layout/VerticalDownArrowProcess"/>
    <dgm:cxn modelId="{9C9D7891-ACDC-3944-B3BC-9FF2EC74F4BD}" type="presParOf" srcId="{0696557E-84D9-4845-BB42-819641E758FC}" destId="{67523CA7-E1FC-C74E-830E-94853D532541}" srcOrd="0" destOrd="0" presId="urn:microsoft.com/office/officeart/2016/7/layout/VerticalDownArrowProcess"/>
    <dgm:cxn modelId="{20EB2A0E-D236-D245-A481-E6ECBD395AE3}" type="presParOf" srcId="{0696557E-84D9-4845-BB42-819641E758FC}" destId="{65CC2DDA-74B7-1C40-9934-246CA94A0A05}" srcOrd="1" destOrd="0" presId="urn:microsoft.com/office/officeart/2016/7/layout/VerticalDownArrowProcess"/>
    <dgm:cxn modelId="{89EBFB08-0617-AC46-9E2E-B38DFD0E7431}" type="presParOf" srcId="{0696557E-84D9-4845-BB42-819641E758FC}" destId="{64E655E2-8A0E-AC40-BEC2-54C12707DA08}" srcOrd="2" destOrd="0" presId="urn:microsoft.com/office/officeart/2016/7/layout/VerticalDownArrowProcess"/>
    <dgm:cxn modelId="{43557528-8CC4-5943-BEBD-6DB5F7B1329B}" type="presParOf" srcId="{8CBE272C-DFEC-3E45-AFDE-7830A02CF440}" destId="{C97009CD-0E4D-F94E-AE4A-6A7E84864B1E}" srcOrd="7" destOrd="0" presId="urn:microsoft.com/office/officeart/2016/7/layout/VerticalDownArrowProcess"/>
    <dgm:cxn modelId="{211D1DEE-D741-644D-A88B-ED70CCEC4D94}" type="presParOf" srcId="{8CBE272C-DFEC-3E45-AFDE-7830A02CF440}" destId="{72B03B82-A775-DD47-94DD-2948BCDE37F9}" srcOrd="8" destOrd="0" presId="urn:microsoft.com/office/officeart/2016/7/layout/VerticalDownArrowProcess"/>
    <dgm:cxn modelId="{FFD34B4B-7907-FA40-84CA-072BD93A33E6}" type="presParOf" srcId="{72B03B82-A775-DD47-94DD-2948BCDE37F9}" destId="{6792E3CC-CC2C-2F42-9E59-6B2599D9ED15}" srcOrd="0" destOrd="0" presId="urn:microsoft.com/office/officeart/2016/7/layout/VerticalDownArrowProcess"/>
    <dgm:cxn modelId="{33179923-14BF-324E-A846-76330B0C833E}" type="presParOf" srcId="{72B03B82-A775-DD47-94DD-2948BCDE37F9}" destId="{772BFCBB-F9A7-754D-A415-B99AFA81DF30}" srcOrd="1" destOrd="0" presId="urn:microsoft.com/office/officeart/2016/7/layout/VerticalDownArrowProcess"/>
    <dgm:cxn modelId="{D04118CA-8C74-3042-85C1-1FFF0A18F950}" type="presParOf" srcId="{72B03B82-A775-DD47-94DD-2948BCDE37F9}" destId="{D5C2C13A-A3EF-644D-B983-85DA242B99E6}"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A1705-88CD-4D12-9255-03681FDC7F4F}">
      <dsp:nvSpPr>
        <dsp:cNvPr id="0" name=""/>
        <dsp:cNvSpPr/>
      </dsp:nvSpPr>
      <dsp:spPr>
        <a:xfrm>
          <a:off x="0" y="2315"/>
          <a:ext cx="7886700" cy="0"/>
        </a:xfrm>
        <a:prstGeom prst="line">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F56F9E8-AB40-4A96-AA1C-2247B165D353}">
      <dsp:nvSpPr>
        <dsp:cNvPr id="0" name=""/>
        <dsp:cNvSpPr/>
      </dsp:nvSpPr>
      <dsp:spPr>
        <a:xfrm>
          <a:off x="0" y="2315"/>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en-US" sz="1800" b="0" kern="1200" dirty="0">
              <a:solidFill>
                <a:schemeClr val="tx1"/>
              </a:solidFill>
              <a:latin typeface="Times New Roman" panose="02020603050405020304" pitchFamily="18" charset="0"/>
              <a:cs typeface="Times New Roman" panose="02020603050405020304" pitchFamily="18" charset="0"/>
            </a:rPr>
            <a:t>Project Overview</a:t>
          </a:r>
          <a:endParaRPr lang="en-US" sz="1800" b="0" kern="1200" dirty="0">
            <a:solidFill>
              <a:schemeClr val="tx1"/>
            </a:solidFill>
            <a:latin typeface="Times New Roman" panose="02020603050405020304" pitchFamily="18" charset="0"/>
            <a:cs typeface="Times New Roman" panose="02020603050405020304" pitchFamily="18" charset="0"/>
          </a:endParaRPr>
        </a:p>
      </dsp:txBody>
      <dsp:txXfrm>
        <a:off x="0" y="2315"/>
        <a:ext cx="7886700" cy="394725"/>
      </dsp:txXfrm>
    </dsp:sp>
    <dsp:sp modelId="{6A26616D-9C0D-4BEF-865C-375134354885}">
      <dsp:nvSpPr>
        <dsp:cNvPr id="0" name=""/>
        <dsp:cNvSpPr/>
      </dsp:nvSpPr>
      <dsp:spPr>
        <a:xfrm>
          <a:off x="0" y="397040"/>
          <a:ext cx="7886700" cy="0"/>
        </a:xfrm>
        <a:prstGeom prst="line">
          <a:avLst/>
        </a:prstGeom>
        <a:gradFill rotWithShape="0">
          <a:gsLst>
            <a:gs pos="0">
              <a:schemeClr val="accent1">
                <a:alpha val="90000"/>
                <a:hueOff val="0"/>
                <a:satOff val="0"/>
                <a:lumOff val="0"/>
                <a:alphaOff val="-3636"/>
                <a:satMod val="103000"/>
                <a:lumMod val="102000"/>
                <a:tint val="94000"/>
              </a:schemeClr>
            </a:gs>
            <a:gs pos="50000">
              <a:schemeClr val="accent1">
                <a:alpha val="90000"/>
                <a:hueOff val="0"/>
                <a:satOff val="0"/>
                <a:lumOff val="0"/>
                <a:alphaOff val="-3636"/>
                <a:satMod val="110000"/>
                <a:lumMod val="100000"/>
                <a:shade val="100000"/>
              </a:schemeClr>
            </a:gs>
            <a:gs pos="100000">
              <a:schemeClr val="accent1">
                <a:alpha val="90000"/>
                <a:hueOff val="0"/>
                <a:satOff val="0"/>
                <a:lumOff val="0"/>
                <a:alphaOff val="-3636"/>
                <a:lumMod val="99000"/>
                <a:satMod val="120000"/>
                <a:shade val="78000"/>
              </a:schemeClr>
            </a:gs>
          </a:gsLst>
          <a:lin ang="5400000" scaled="0"/>
        </a:gradFill>
        <a:ln w="6350" cap="flat" cmpd="sng" algn="ctr">
          <a:solidFill>
            <a:schemeClr val="accent1">
              <a:alpha val="90000"/>
              <a:hueOff val="0"/>
              <a:satOff val="0"/>
              <a:lumOff val="0"/>
              <a:alphaOff val="-3636"/>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2D0D1DF-C399-4F73-89D1-066C3F4C18EA}">
      <dsp:nvSpPr>
        <dsp:cNvPr id="0" name=""/>
        <dsp:cNvSpPr/>
      </dsp:nvSpPr>
      <dsp:spPr>
        <a:xfrm>
          <a:off x="0" y="397040"/>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Real-world Applications</a:t>
          </a:r>
        </a:p>
      </dsp:txBody>
      <dsp:txXfrm>
        <a:off x="0" y="397040"/>
        <a:ext cx="7886700" cy="394725"/>
      </dsp:txXfrm>
    </dsp:sp>
    <dsp:sp modelId="{856F5749-2A61-4C70-A461-2BDAA640DC06}">
      <dsp:nvSpPr>
        <dsp:cNvPr id="0" name=""/>
        <dsp:cNvSpPr/>
      </dsp:nvSpPr>
      <dsp:spPr>
        <a:xfrm>
          <a:off x="0" y="791765"/>
          <a:ext cx="7886700" cy="0"/>
        </a:xfrm>
        <a:prstGeom prst="line">
          <a:avLst/>
        </a:prstGeom>
        <a:gradFill rotWithShape="0">
          <a:gsLst>
            <a:gs pos="0">
              <a:schemeClr val="accent1">
                <a:alpha val="90000"/>
                <a:hueOff val="0"/>
                <a:satOff val="0"/>
                <a:lumOff val="0"/>
                <a:alphaOff val="-7273"/>
                <a:satMod val="103000"/>
                <a:lumMod val="102000"/>
                <a:tint val="94000"/>
              </a:schemeClr>
            </a:gs>
            <a:gs pos="50000">
              <a:schemeClr val="accent1">
                <a:alpha val="90000"/>
                <a:hueOff val="0"/>
                <a:satOff val="0"/>
                <a:lumOff val="0"/>
                <a:alphaOff val="-7273"/>
                <a:satMod val="110000"/>
                <a:lumMod val="100000"/>
                <a:shade val="100000"/>
              </a:schemeClr>
            </a:gs>
            <a:gs pos="100000">
              <a:schemeClr val="accent1">
                <a:alpha val="90000"/>
                <a:hueOff val="0"/>
                <a:satOff val="0"/>
                <a:lumOff val="0"/>
                <a:alphaOff val="-7273"/>
                <a:lumMod val="99000"/>
                <a:satMod val="120000"/>
                <a:shade val="78000"/>
              </a:schemeClr>
            </a:gs>
          </a:gsLst>
          <a:lin ang="5400000" scaled="0"/>
        </a:gradFill>
        <a:ln w="6350" cap="flat" cmpd="sng" algn="ctr">
          <a:solidFill>
            <a:schemeClr val="accent1">
              <a:alpha val="90000"/>
              <a:hueOff val="0"/>
              <a:satOff val="0"/>
              <a:lumOff val="0"/>
              <a:alphaOff val="-7273"/>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7132719-0215-41F5-98F0-408BC0FBAAC2}">
      <dsp:nvSpPr>
        <dsp:cNvPr id="0" name=""/>
        <dsp:cNvSpPr/>
      </dsp:nvSpPr>
      <dsp:spPr>
        <a:xfrm>
          <a:off x="0" y="791765"/>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Literature Review and Results</a:t>
          </a:r>
        </a:p>
      </dsp:txBody>
      <dsp:txXfrm>
        <a:off x="0" y="791765"/>
        <a:ext cx="7886700" cy="394725"/>
      </dsp:txXfrm>
    </dsp:sp>
    <dsp:sp modelId="{623438D5-C66D-4D83-8006-5D9ADA8C1B4A}">
      <dsp:nvSpPr>
        <dsp:cNvPr id="0" name=""/>
        <dsp:cNvSpPr/>
      </dsp:nvSpPr>
      <dsp:spPr>
        <a:xfrm>
          <a:off x="0" y="1186491"/>
          <a:ext cx="7886700" cy="0"/>
        </a:xfrm>
        <a:prstGeom prst="line">
          <a:avLst/>
        </a:prstGeom>
        <a:gradFill rotWithShape="0">
          <a:gsLst>
            <a:gs pos="0">
              <a:schemeClr val="accent1">
                <a:alpha val="90000"/>
                <a:hueOff val="0"/>
                <a:satOff val="0"/>
                <a:lumOff val="0"/>
                <a:alphaOff val="-10909"/>
                <a:satMod val="103000"/>
                <a:lumMod val="102000"/>
                <a:tint val="94000"/>
              </a:schemeClr>
            </a:gs>
            <a:gs pos="50000">
              <a:schemeClr val="accent1">
                <a:alpha val="90000"/>
                <a:hueOff val="0"/>
                <a:satOff val="0"/>
                <a:lumOff val="0"/>
                <a:alphaOff val="-10909"/>
                <a:satMod val="110000"/>
                <a:lumMod val="100000"/>
                <a:shade val="100000"/>
              </a:schemeClr>
            </a:gs>
            <a:gs pos="100000">
              <a:schemeClr val="accent1">
                <a:alpha val="90000"/>
                <a:hueOff val="0"/>
                <a:satOff val="0"/>
                <a:lumOff val="0"/>
                <a:alphaOff val="-10909"/>
                <a:lumMod val="99000"/>
                <a:satMod val="120000"/>
                <a:shade val="78000"/>
              </a:schemeClr>
            </a:gs>
          </a:gsLst>
          <a:lin ang="5400000" scaled="0"/>
        </a:gradFill>
        <a:ln w="6350" cap="flat" cmpd="sng" algn="ctr">
          <a:solidFill>
            <a:schemeClr val="accent1">
              <a:alpha val="90000"/>
              <a:hueOff val="0"/>
              <a:satOff val="0"/>
              <a:lumOff val="0"/>
              <a:alphaOff val="-10909"/>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56BA39E-0A62-4543-BB7C-9B6DCD75906B}">
      <dsp:nvSpPr>
        <dsp:cNvPr id="0" name=""/>
        <dsp:cNvSpPr/>
      </dsp:nvSpPr>
      <dsp:spPr>
        <a:xfrm>
          <a:off x="0" y="1186491"/>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Connection Between the Literature (Paper-3) and Our Model</a:t>
          </a:r>
        </a:p>
      </dsp:txBody>
      <dsp:txXfrm>
        <a:off x="0" y="1186491"/>
        <a:ext cx="7886700" cy="394725"/>
      </dsp:txXfrm>
    </dsp:sp>
    <dsp:sp modelId="{64C64104-AFE9-4A26-8952-A081F28C2F83}">
      <dsp:nvSpPr>
        <dsp:cNvPr id="0" name=""/>
        <dsp:cNvSpPr/>
      </dsp:nvSpPr>
      <dsp:spPr>
        <a:xfrm>
          <a:off x="0" y="1581216"/>
          <a:ext cx="7886700" cy="0"/>
        </a:xfrm>
        <a:prstGeom prst="line">
          <a:avLst/>
        </a:prstGeom>
        <a:gradFill rotWithShape="0">
          <a:gsLst>
            <a:gs pos="0">
              <a:schemeClr val="accent1">
                <a:alpha val="90000"/>
                <a:hueOff val="0"/>
                <a:satOff val="0"/>
                <a:lumOff val="0"/>
                <a:alphaOff val="-14545"/>
                <a:satMod val="103000"/>
                <a:lumMod val="102000"/>
                <a:tint val="94000"/>
              </a:schemeClr>
            </a:gs>
            <a:gs pos="50000">
              <a:schemeClr val="accent1">
                <a:alpha val="90000"/>
                <a:hueOff val="0"/>
                <a:satOff val="0"/>
                <a:lumOff val="0"/>
                <a:alphaOff val="-14545"/>
                <a:satMod val="110000"/>
                <a:lumMod val="100000"/>
                <a:shade val="100000"/>
              </a:schemeClr>
            </a:gs>
            <a:gs pos="100000">
              <a:schemeClr val="accent1">
                <a:alpha val="90000"/>
                <a:hueOff val="0"/>
                <a:satOff val="0"/>
                <a:lumOff val="0"/>
                <a:alphaOff val="-14545"/>
                <a:lumMod val="99000"/>
                <a:satMod val="120000"/>
                <a:shade val="78000"/>
              </a:schemeClr>
            </a:gs>
          </a:gsLst>
          <a:lin ang="5400000" scaled="0"/>
        </a:gradFill>
        <a:ln w="6350" cap="flat" cmpd="sng" algn="ctr">
          <a:solidFill>
            <a:schemeClr val="accent1">
              <a:alpha val="90000"/>
              <a:hueOff val="0"/>
              <a:satOff val="0"/>
              <a:lumOff val="0"/>
              <a:alphaOff val="-14545"/>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36B5547-552C-4489-A199-84803BE16900}">
      <dsp:nvSpPr>
        <dsp:cNvPr id="0" name=""/>
        <dsp:cNvSpPr/>
      </dsp:nvSpPr>
      <dsp:spPr>
        <a:xfrm>
          <a:off x="0" y="1581216"/>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Algorithm Approach</a:t>
          </a:r>
        </a:p>
      </dsp:txBody>
      <dsp:txXfrm>
        <a:off x="0" y="1581216"/>
        <a:ext cx="7886700" cy="394725"/>
      </dsp:txXfrm>
    </dsp:sp>
    <dsp:sp modelId="{3ABA982F-C6DC-4948-AE4D-B3D441A04FAE}">
      <dsp:nvSpPr>
        <dsp:cNvPr id="0" name=""/>
        <dsp:cNvSpPr/>
      </dsp:nvSpPr>
      <dsp:spPr>
        <a:xfrm>
          <a:off x="0" y="1975941"/>
          <a:ext cx="7886700" cy="0"/>
        </a:xfrm>
        <a:prstGeom prst="line">
          <a:avLst/>
        </a:prstGeom>
        <a:gradFill rotWithShape="0">
          <a:gsLst>
            <a:gs pos="0">
              <a:schemeClr val="accent1">
                <a:alpha val="90000"/>
                <a:hueOff val="0"/>
                <a:satOff val="0"/>
                <a:lumOff val="0"/>
                <a:alphaOff val="-18182"/>
                <a:satMod val="103000"/>
                <a:lumMod val="102000"/>
                <a:tint val="94000"/>
              </a:schemeClr>
            </a:gs>
            <a:gs pos="50000">
              <a:schemeClr val="accent1">
                <a:alpha val="90000"/>
                <a:hueOff val="0"/>
                <a:satOff val="0"/>
                <a:lumOff val="0"/>
                <a:alphaOff val="-18182"/>
                <a:satMod val="110000"/>
                <a:lumMod val="100000"/>
                <a:shade val="100000"/>
              </a:schemeClr>
            </a:gs>
            <a:gs pos="100000">
              <a:schemeClr val="accent1">
                <a:alpha val="90000"/>
                <a:hueOff val="0"/>
                <a:satOff val="0"/>
                <a:lumOff val="0"/>
                <a:alphaOff val="-18182"/>
                <a:lumMod val="99000"/>
                <a:satMod val="120000"/>
                <a:shade val="78000"/>
              </a:schemeClr>
            </a:gs>
          </a:gsLst>
          <a:lin ang="5400000" scaled="0"/>
        </a:gradFill>
        <a:ln w="6350" cap="flat" cmpd="sng" algn="ctr">
          <a:solidFill>
            <a:schemeClr val="accent1">
              <a:alpha val="90000"/>
              <a:hueOff val="0"/>
              <a:satOff val="0"/>
              <a:lumOff val="0"/>
              <a:alphaOff val="-18182"/>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D98FEE4-3891-4C64-8F50-9A99FACF03BC}">
      <dsp:nvSpPr>
        <dsp:cNvPr id="0" name=""/>
        <dsp:cNvSpPr/>
      </dsp:nvSpPr>
      <dsp:spPr>
        <a:xfrm>
          <a:off x="0" y="1975941"/>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Understanding the Functions</a:t>
          </a:r>
        </a:p>
      </dsp:txBody>
      <dsp:txXfrm>
        <a:off x="0" y="1975941"/>
        <a:ext cx="7886700" cy="394725"/>
      </dsp:txXfrm>
    </dsp:sp>
    <dsp:sp modelId="{0B5221DC-8FBC-420F-8D7B-152CB0364972}">
      <dsp:nvSpPr>
        <dsp:cNvPr id="0" name=""/>
        <dsp:cNvSpPr/>
      </dsp:nvSpPr>
      <dsp:spPr>
        <a:xfrm>
          <a:off x="0" y="2370667"/>
          <a:ext cx="7886700" cy="0"/>
        </a:xfrm>
        <a:prstGeom prst="line">
          <a:avLst/>
        </a:prstGeom>
        <a:gradFill rotWithShape="0">
          <a:gsLst>
            <a:gs pos="0">
              <a:schemeClr val="accent1">
                <a:alpha val="90000"/>
                <a:hueOff val="0"/>
                <a:satOff val="0"/>
                <a:lumOff val="0"/>
                <a:alphaOff val="-21818"/>
                <a:satMod val="103000"/>
                <a:lumMod val="102000"/>
                <a:tint val="94000"/>
              </a:schemeClr>
            </a:gs>
            <a:gs pos="50000">
              <a:schemeClr val="accent1">
                <a:alpha val="90000"/>
                <a:hueOff val="0"/>
                <a:satOff val="0"/>
                <a:lumOff val="0"/>
                <a:alphaOff val="-21818"/>
                <a:satMod val="110000"/>
                <a:lumMod val="100000"/>
                <a:shade val="100000"/>
              </a:schemeClr>
            </a:gs>
            <a:gs pos="100000">
              <a:schemeClr val="accent1">
                <a:alpha val="90000"/>
                <a:hueOff val="0"/>
                <a:satOff val="0"/>
                <a:lumOff val="0"/>
                <a:alphaOff val="-21818"/>
                <a:lumMod val="99000"/>
                <a:satMod val="120000"/>
                <a:shade val="78000"/>
              </a:schemeClr>
            </a:gs>
          </a:gsLst>
          <a:lin ang="5400000" scaled="0"/>
        </a:gradFill>
        <a:ln w="6350" cap="flat" cmpd="sng" algn="ctr">
          <a:solidFill>
            <a:schemeClr val="accent1">
              <a:alpha val="90000"/>
              <a:hueOff val="0"/>
              <a:satOff val="0"/>
              <a:lumOff val="0"/>
              <a:alphaOff val="-21818"/>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39E5EB0-39D7-4011-9687-82D90EBC40E7}">
      <dsp:nvSpPr>
        <dsp:cNvPr id="0" name=""/>
        <dsp:cNvSpPr/>
      </dsp:nvSpPr>
      <dsp:spPr>
        <a:xfrm>
          <a:off x="0" y="2370666"/>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Obtained Results </a:t>
          </a:r>
        </a:p>
      </dsp:txBody>
      <dsp:txXfrm>
        <a:off x="0" y="2370666"/>
        <a:ext cx="7886700" cy="394725"/>
      </dsp:txXfrm>
    </dsp:sp>
    <dsp:sp modelId="{054CFEAD-7F36-47E8-A3D8-699B37F5ED41}">
      <dsp:nvSpPr>
        <dsp:cNvPr id="0" name=""/>
        <dsp:cNvSpPr/>
      </dsp:nvSpPr>
      <dsp:spPr>
        <a:xfrm>
          <a:off x="0" y="2765392"/>
          <a:ext cx="7886700" cy="0"/>
        </a:xfrm>
        <a:prstGeom prst="line">
          <a:avLst/>
        </a:prstGeom>
        <a:gradFill rotWithShape="0">
          <a:gsLst>
            <a:gs pos="0">
              <a:schemeClr val="accent1">
                <a:alpha val="90000"/>
                <a:hueOff val="0"/>
                <a:satOff val="0"/>
                <a:lumOff val="0"/>
                <a:alphaOff val="-25455"/>
                <a:satMod val="103000"/>
                <a:lumMod val="102000"/>
                <a:tint val="94000"/>
              </a:schemeClr>
            </a:gs>
            <a:gs pos="50000">
              <a:schemeClr val="accent1">
                <a:alpha val="90000"/>
                <a:hueOff val="0"/>
                <a:satOff val="0"/>
                <a:lumOff val="0"/>
                <a:alphaOff val="-25455"/>
                <a:satMod val="110000"/>
                <a:lumMod val="100000"/>
                <a:shade val="100000"/>
              </a:schemeClr>
            </a:gs>
            <a:gs pos="100000">
              <a:schemeClr val="accent1">
                <a:alpha val="90000"/>
                <a:hueOff val="0"/>
                <a:satOff val="0"/>
                <a:lumOff val="0"/>
                <a:alphaOff val="-25455"/>
                <a:lumMod val="99000"/>
                <a:satMod val="120000"/>
                <a:shade val="78000"/>
              </a:schemeClr>
            </a:gs>
          </a:gsLst>
          <a:lin ang="5400000" scaled="0"/>
        </a:gradFill>
        <a:ln w="6350" cap="flat" cmpd="sng" algn="ctr">
          <a:solidFill>
            <a:schemeClr val="accent1">
              <a:alpha val="90000"/>
              <a:hueOff val="0"/>
              <a:satOff val="0"/>
              <a:lumOff val="0"/>
              <a:alphaOff val="-25455"/>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FBC3FC8-61FB-48DF-BCCD-DFF81A6C726F}">
      <dsp:nvSpPr>
        <dsp:cNvPr id="0" name=""/>
        <dsp:cNvSpPr/>
      </dsp:nvSpPr>
      <dsp:spPr>
        <a:xfrm>
          <a:off x="0" y="2765392"/>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Model Comparison (Summary Plot)</a:t>
          </a:r>
        </a:p>
      </dsp:txBody>
      <dsp:txXfrm>
        <a:off x="0" y="2765392"/>
        <a:ext cx="7886700" cy="394725"/>
      </dsp:txXfrm>
    </dsp:sp>
    <dsp:sp modelId="{EBE5BEE9-E5DD-492A-9C8B-1041A6CA5A6D}">
      <dsp:nvSpPr>
        <dsp:cNvPr id="0" name=""/>
        <dsp:cNvSpPr/>
      </dsp:nvSpPr>
      <dsp:spPr>
        <a:xfrm>
          <a:off x="0" y="3160117"/>
          <a:ext cx="7886700" cy="0"/>
        </a:xfrm>
        <a:prstGeom prst="line">
          <a:avLst/>
        </a:prstGeom>
        <a:gradFill rotWithShape="0">
          <a:gsLst>
            <a:gs pos="0">
              <a:schemeClr val="accent1">
                <a:alpha val="90000"/>
                <a:hueOff val="0"/>
                <a:satOff val="0"/>
                <a:lumOff val="0"/>
                <a:alphaOff val="-29091"/>
                <a:satMod val="103000"/>
                <a:lumMod val="102000"/>
                <a:tint val="94000"/>
              </a:schemeClr>
            </a:gs>
            <a:gs pos="50000">
              <a:schemeClr val="accent1">
                <a:alpha val="90000"/>
                <a:hueOff val="0"/>
                <a:satOff val="0"/>
                <a:lumOff val="0"/>
                <a:alphaOff val="-29091"/>
                <a:satMod val="110000"/>
                <a:lumMod val="100000"/>
                <a:shade val="100000"/>
              </a:schemeClr>
            </a:gs>
            <a:gs pos="100000">
              <a:schemeClr val="accent1">
                <a:alpha val="90000"/>
                <a:hueOff val="0"/>
                <a:satOff val="0"/>
                <a:lumOff val="0"/>
                <a:alphaOff val="-29091"/>
                <a:lumMod val="99000"/>
                <a:satMod val="120000"/>
                <a:shade val="78000"/>
              </a:schemeClr>
            </a:gs>
          </a:gsLst>
          <a:lin ang="5400000" scaled="0"/>
        </a:gradFill>
        <a:ln w="6350" cap="flat" cmpd="sng" algn="ctr">
          <a:solidFill>
            <a:schemeClr val="accent1">
              <a:alpha val="90000"/>
              <a:hueOff val="0"/>
              <a:satOff val="0"/>
              <a:lumOff val="0"/>
              <a:alphaOff val="-29091"/>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F2790CB-A219-4C46-AB4E-623DB2231475}">
      <dsp:nvSpPr>
        <dsp:cNvPr id="0" name=""/>
        <dsp:cNvSpPr/>
      </dsp:nvSpPr>
      <dsp:spPr>
        <a:xfrm>
          <a:off x="0" y="3160117"/>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a:t>Error Analysis</a:t>
          </a:r>
          <a:endParaRPr lang="en-US" sz="1800" b="0" kern="1200" dirty="0">
            <a:solidFill>
              <a:schemeClr val="tx1"/>
            </a:solidFill>
            <a:latin typeface="Times New Roman" panose="02020603050405020304" pitchFamily="18" charset="0"/>
            <a:cs typeface="Times New Roman" panose="02020603050405020304" pitchFamily="18" charset="0"/>
          </a:endParaRPr>
        </a:p>
      </dsp:txBody>
      <dsp:txXfrm>
        <a:off x="0" y="3160117"/>
        <a:ext cx="7886700" cy="394725"/>
      </dsp:txXfrm>
    </dsp:sp>
    <dsp:sp modelId="{7AB74EB0-1B1E-4132-8FC7-E283FFDD26E3}">
      <dsp:nvSpPr>
        <dsp:cNvPr id="0" name=""/>
        <dsp:cNvSpPr/>
      </dsp:nvSpPr>
      <dsp:spPr>
        <a:xfrm>
          <a:off x="0" y="3554842"/>
          <a:ext cx="7886700" cy="0"/>
        </a:xfrm>
        <a:prstGeom prst="line">
          <a:avLst/>
        </a:prstGeom>
        <a:gradFill rotWithShape="0">
          <a:gsLst>
            <a:gs pos="0">
              <a:schemeClr val="accent1">
                <a:alpha val="90000"/>
                <a:hueOff val="0"/>
                <a:satOff val="0"/>
                <a:lumOff val="0"/>
                <a:alphaOff val="-32727"/>
                <a:satMod val="103000"/>
                <a:lumMod val="102000"/>
                <a:tint val="94000"/>
              </a:schemeClr>
            </a:gs>
            <a:gs pos="50000">
              <a:schemeClr val="accent1">
                <a:alpha val="90000"/>
                <a:hueOff val="0"/>
                <a:satOff val="0"/>
                <a:lumOff val="0"/>
                <a:alphaOff val="-32727"/>
                <a:satMod val="110000"/>
                <a:lumMod val="100000"/>
                <a:shade val="100000"/>
              </a:schemeClr>
            </a:gs>
            <a:gs pos="100000">
              <a:schemeClr val="accent1">
                <a:alpha val="90000"/>
                <a:hueOff val="0"/>
                <a:satOff val="0"/>
                <a:lumOff val="0"/>
                <a:alphaOff val="-32727"/>
                <a:lumMod val="99000"/>
                <a:satMod val="120000"/>
                <a:shade val="78000"/>
              </a:schemeClr>
            </a:gs>
          </a:gsLst>
          <a:lin ang="5400000" scaled="0"/>
        </a:gradFill>
        <a:ln w="6350" cap="flat" cmpd="sng" algn="ctr">
          <a:solidFill>
            <a:schemeClr val="accent1">
              <a:alpha val="90000"/>
              <a:hueOff val="0"/>
              <a:satOff val="0"/>
              <a:lumOff val="0"/>
              <a:alphaOff val="-32727"/>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E24890E-9908-47DB-9997-705DF64BE056}">
      <dsp:nvSpPr>
        <dsp:cNvPr id="0" name=""/>
        <dsp:cNvSpPr/>
      </dsp:nvSpPr>
      <dsp:spPr>
        <a:xfrm>
          <a:off x="0" y="3554842"/>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a:t>Real-World Deployment</a:t>
          </a:r>
          <a:endParaRPr lang="en-US" sz="1800" b="0" kern="1200" dirty="0">
            <a:solidFill>
              <a:schemeClr val="tx1"/>
            </a:solidFill>
            <a:latin typeface="Times New Roman" panose="02020603050405020304" pitchFamily="18" charset="0"/>
            <a:cs typeface="Times New Roman" panose="02020603050405020304" pitchFamily="18" charset="0"/>
          </a:endParaRPr>
        </a:p>
      </dsp:txBody>
      <dsp:txXfrm>
        <a:off x="0" y="3554842"/>
        <a:ext cx="7886700" cy="394725"/>
      </dsp:txXfrm>
    </dsp:sp>
    <dsp:sp modelId="{022DDEA4-1221-477B-ACF1-63EEA97A30F7}">
      <dsp:nvSpPr>
        <dsp:cNvPr id="0" name=""/>
        <dsp:cNvSpPr/>
      </dsp:nvSpPr>
      <dsp:spPr>
        <a:xfrm>
          <a:off x="0" y="3949568"/>
          <a:ext cx="7886700" cy="0"/>
        </a:xfrm>
        <a:prstGeom prst="line">
          <a:avLst/>
        </a:prstGeom>
        <a:gradFill rotWithShape="0">
          <a:gsLst>
            <a:gs pos="0">
              <a:schemeClr val="accent1">
                <a:alpha val="90000"/>
                <a:hueOff val="0"/>
                <a:satOff val="0"/>
                <a:lumOff val="0"/>
                <a:alphaOff val="-36364"/>
                <a:satMod val="103000"/>
                <a:lumMod val="102000"/>
                <a:tint val="94000"/>
              </a:schemeClr>
            </a:gs>
            <a:gs pos="50000">
              <a:schemeClr val="accent1">
                <a:alpha val="90000"/>
                <a:hueOff val="0"/>
                <a:satOff val="0"/>
                <a:lumOff val="0"/>
                <a:alphaOff val="-36364"/>
                <a:satMod val="110000"/>
                <a:lumMod val="100000"/>
                <a:shade val="100000"/>
              </a:schemeClr>
            </a:gs>
            <a:gs pos="100000">
              <a:schemeClr val="accent1">
                <a:alpha val="90000"/>
                <a:hueOff val="0"/>
                <a:satOff val="0"/>
                <a:lumOff val="0"/>
                <a:alphaOff val="-36364"/>
                <a:lumMod val="99000"/>
                <a:satMod val="120000"/>
                <a:shade val="78000"/>
              </a:schemeClr>
            </a:gs>
          </a:gsLst>
          <a:lin ang="5400000" scaled="0"/>
        </a:gradFill>
        <a:ln w="6350" cap="flat" cmpd="sng" algn="ctr">
          <a:solidFill>
            <a:schemeClr val="accent1">
              <a:alpha val="90000"/>
              <a:hueOff val="0"/>
              <a:satOff val="0"/>
              <a:lumOff val="0"/>
              <a:alphaOff val="-36364"/>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BB63BA4-EB36-49B4-AC9B-EA8DA6DE6737}">
      <dsp:nvSpPr>
        <dsp:cNvPr id="0" name=""/>
        <dsp:cNvSpPr/>
      </dsp:nvSpPr>
      <dsp:spPr>
        <a:xfrm>
          <a:off x="0" y="3949568"/>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Conclusion</a:t>
          </a:r>
        </a:p>
      </dsp:txBody>
      <dsp:txXfrm>
        <a:off x="0" y="3949568"/>
        <a:ext cx="7886700" cy="394725"/>
      </dsp:txXfrm>
    </dsp:sp>
    <dsp:sp modelId="{C85CD99D-3706-4A34-B9E7-328DA9B25FDE}">
      <dsp:nvSpPr>
        <dsp:cNvPr id="0" name=""/>
        <dsp:cNvSpPr/>
      </dsp:nvSpPr>
      <dsp:spPr>
        <a:xfrm>
          <a:off x="0" y="4344293"/>
          <a:ext cx="7886700" cy="0"/>
        </a:xfrm>
        <a:prstGeom prst="line">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091E6E4-2387-4C63-B8AA-9719C9A3A716}">
      <dsp:nvSpPr>
        <dsp:cNvPr id="0" name=""/>
        <dsp:cNvSpPr/>
      </dsp:nvSpPr>
      <dsp:spPr>
        <a:xfrm>
          <a:off x="0" y="4344293"/>
          <a:ext cx="7886700" cy="39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tx1"/>
              </a:solidFill>
              <a:latin typeface="Times New Roman" panose="02020603050405020304" pitchFamily="18" charset="0"/>
              <a:cs typeface="Times New Roman" panose="02020603050405020304" pitchFamily="18" charset="0"/>
            </a:rPr>
            <a:t>Summary of References</a:t>
          </a:r>
        </a:p>
      </dsp:txBody>
      <dsp:txXfrm>
        <a:off x="0" y="4344293"/>
        <a:ext cx="7886700" cy="394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C50D5-1FE2-4A0C-97AD-517ABBA28952}">
      <dsp:nvSpPr>
        <dsp:cNvPr id="0" name=""/>
        <dsp:cNvSpPr/>
      </dsp:nvSpPr>
      <dsp:spPr>
        <a:xfrm>
          <a:off x="0" y="615"/>
          <a:ext cx="7886700" cy="144068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5F30C-D0D0-4913-91D3-ECE7D7320938}">
      <dsp:nvSpPr>
        <dsp:cNvPr id="0" name=""/>
        <dsp:cNvSpPr/>
      </dsp:nvSpPr>
      <dsp:spPr>
        <a:xfrm>
          <a:off x="435808" y="324770"/>
          <a:ext cx="792379" cy="7923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DCEBF-4DB6-4032-BAE4-584AA9783CEB}">
      <dsp:nvSpPr>
        <dsp:cNvPr id="0" name=""/>
        <dsp:cNvSpPr/>
      </dsp:nvSpPr>
      <dsp:spPr>
        <a:xfrm>
          <a:off x="1663996" y="615"/>
          <a:ext cx="6222703" cy="1440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73" tIns="152473" rIns="152473" bIns="152473"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Paper 1: Exploring the Current State of Machine Learning in Spam Detection:</a:t>
          </a:r>
        </a:p>
      </dsp:txBody>
      <dsp:txXfrm>
        <a:off x="1663996" y="615"/>
        <a:ext cx="6222703" cy="1440689"/>
      </dsp:txXfrm>
    </dsp:sp>
    <dsp:sp modelId="{C5B11D11-1573-4CDE-838A-B459EE2EC071}">
      <dsp:nvSpPr>
        <dsp:cNvPr id="0" name=""/>
        <dsp:cNvSpPr/>
      </dsp:nvSpPr>
      <dsp:spPr>
        <a:xfrm>
          <a:off x="0" y="1801477"/>
          <a:ext cx="7886700" cy="144068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5D6F5-A08D-4235-A461-D829233E0DD8}">
      <dsp:nvSpPr>
        <dsp:cNvPr id="0" name=""/>
        <dsp:cNvSpPr/>
      </dsp:nvSpPr>
      <dsp:spPr>
        <a:xfrm>
          <a:off x="435808" y="2125632"/>
          <a:ext cx="792379" cy="7923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6DE5F7-2657-455F-97E1-CB0F637A9922}">
      <dsp:nvSpPr>
        <dsp:cNvPr id="0" name=""/>
        <dsp:cNvSpPr/>
      </dsp:nvSpPr>
      <dsp:spPr>
        <a:xfrm>
          <a:off x="1663996" y="1801477"/>
          <a:ext cx="6222703" cy="1440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73" tIns="152473" rIns="152473" bIns="152473"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Paper 2:Email Spam: A Comprehensive Review of Optimize Detection   Methods, Challenges, and Open Research Problems:</a:t>
          </a:r>
        </a:p>
      </dsp:txBody>
      <dsp:txXfrm>
        <a:off x="1663996" y="1801477"/>
        <a:ext cx="6222703" cy="1440689"/>
      </dsp:txXfrm>
    </dsp:sp>
    <dsp:sp modelId="{65C66C97-2A43-46FD-BB07-D20C36B6F6DD}">
      <dsp:nvSpPr>
        <dsp:cNvPr id="0" name=""/>
        <dsp:cNvSpPr/>
      </dsp:nvSpPr>
      <dsp:spPr>
        <a:xfrm>
          <a:off x="0" y="3602338"/>
          <a:ext cx="7886700" cy="144068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B6BF-88DF-4479-840E-7B53EBD463EE}">
      <dsp:nvSpPr>
        <dsp:cNvPr id="0" name=""/>
        <dsp:cNvSpPr/>
      </dsp:nvSpPr>
      <dsp:spPr>
        <a:xfrm>
          <a:off x="435808" y="3926494"/>
          <a:ext cx="792379" cy="7923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9901E-5AA6-4875-8B8B-006748271D5D}">
      <dsp:nvSpPr>
        <dsp:cNvPr id="0" name=""/>
        <dsp:cNvSpPr/>
      </dsp:nvSpPr>
      <dsp:spPr>
        <a:xfrm>
          <a:off x="1663996" y="3602338"/>
          <a:ext cx="6222703" cy="1440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73" tIns="152473" rIns="152473" bIns="152473"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Paper 3: A Stacking Approach: Machine Learning for Spam Email</a:t>
          </a:r>
        </a:p>
      </dsp:txBody>
      <dsp:txXfrm>
        <a:off x="1663996" y="3602338"/>
        <a:ext cx="6222703" cy="14406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0BFE8-7A3B-47D4-BF33-E0D53AB8ABC9}">
      <dsp:nvSpPr>
        <dsp:cNvPr id="0" name=""/>
        <dsp:cNvSpPr/>
      </dsp:nvSpPr>
      <dsp:spPr>
        <a:xfrm>
          <a:off x="0" y="4274445"/>
          <a:ext cx="1971377" cy="7012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204" tIns="113792" rIns="140204" bIns="113792" numCol="1" spcCol="1270" anchor="ctr" anchorCtr="0">
          <a:noAutofit/>
        </a:bodyPr>
        <a:lstStyle/>
        <a:p>
          <a:pPr marL="0" lvl="0" indent="0" algn="ctr" defTabSz="711200">
            <a:lnSpc>
              <a:spcPct val="90000"/>
            </a:lnSpc>
            <a:spcBef>
              <a:spcPct val="0"/>
            </a:spcBef>
            <a:spcAft>
              <a:spcPct val="35000"/>
            </a:spcAft>
            <a:buNone/>
          </a:pPr>
          <a:r>
            <a:rPr lang="en-US" sz="1600" kern="1200" dirty="0"/>
            <a:t> Model Evolution </a:t>
          </a:r>
        </a:p>
      </dsp:txBody>
      <dsp:txXfrm>
        <a:off x="0" y="4274445"/>
        <a:ext cx="1971377" cy="701258"/>
      </dsp:txXfrm>
    </dsp:sp>
    <dsp:sp modelId="{862210F9-AA7B-4A9C-A1A9-6D757699E4E3}">
      <dsp:nvSpPr>
        <dsp:cNvPr id="0" name=""/>
        <dsp:cNvSpPr/>
      </dsp:nvSpPr>
      <dsp:spPr>
        <a:xfrm>
          <a:off x="1971377" y="4274445"/>
          <a:ext cx="5914131" cy="7012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967" tIns="165100" rIns="119967" bIns="16510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Evaluate the trained models on unseen test data to assess their performance.</a:t>
          </a:r>
        </a:p>
      </dsp:txBody>
      <dsp:txXfrm>
        <a:off x="1971377" y="4274445"/>
        <a:ext cx="5914131" cy="701258"/>
      </dsp:txXfrm>
    </dsp:sp>
    <dsp:sp modelId="{8C01F75D-600F-D849-A747-509E8DF8D7E6}">
      <dsp:nvSpPr>
        <dsp:cNvPr id="0" name=""/>
        <dsp:cNvSpPr/>
      </dsp:nvSpPr>
      <dsp:spPr>
        <a:xfrm rot="10800000">
          <a:off x="0" y="3206428"/>
          <a:ext cx="1971377" cy="107853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204" tIns="113792" rIns="140204"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Model Selection and Training</a:t>
          </a:r>
        </a:p>
      </dsp:txBody>
      <dsp:txXfrm rot="-10800000">
        <a:off x="0" y="3206428"/>
        <a:ext cx="1971377" cy="701047"/>
      </dsp:txXfrm>
    </dsp:sp>
    <dsp:sp modelId="{CE355F69-3EFD-FC43-B36A-0B710B93612D}">
      <dsp:nvSpPr>
        <dsp:cNvPr id="0" name=""/>
        <dsp:cNvSpPr/>
      </dsp:nvSpPr>
      <dsp:spPr>
        <a:xfrm>
          <a:off x="1971377" y="3206428"/>
          <a:ext cx="5914131" cy="70104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967" tIns="165100" rIns="119967" bIns="16510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Trained different machine learning models to classify messages as spam or ham.</a:t>
          </a:r>
        </a:p>
      </dsp:txBody>
      <dsp:txXfrm>
        <a:off x="1971377" y="3206428"/>
        <a:ext cx="5914131" cy="701047"/>
      </dsp:txXfrm>
    </dsp:sp>
    <dsp:sp modelId="{176FB10E-67F2-244A-9C51-F1A5D4E7014B}">
      <dsp:nvSpPr>
        <dsp:cNvPr id="0" name=""/>
        <dsp:cNvSpPr/>
      </dsp:nvSpPr>
      <dsp:spPr>
        <a:xfrm rot="10800000">
          <a:off x="0" y="2138412"/>
          <a:ext cx="1971377" cy="1078535"/>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204" tIns="113792" rIns="140204" bIns="113792" numCol="1" spcCol="1270" anchor="ctr" anchorCtr="0">
          <a:noAutofit/>
        </a:bodyPr>
        <a:lstStyle/>
        <a:p>
          <a:pPr marL="0" lvl="0" indent="0" algn="ctr" defTabSz="711200">
            <a:lnSpc>
              <a:spcPct val="90000"/>
            </a:lnSpc>
            <a:spcBef>
              <a:spcPct val="0"/>
            </a:spcBef>
            <a:spcAft>
              <a:spcPct val="35000"/>
            </a:spcAft>
            <a:buNone/>
          </a:pPr>
          <a:r>
            <a:rPr lang="en-US" sz="1600" kern="1200" dirty="0"/>
            <a:t>Feature Extraction</a:t>
          </a:r>
        </a:p>
      </dsp:txBody>
      <dsp:txXfrm rot="-10800000">
        <a:off x="0" y="2138412"/>
        <a:ext cx="1971377" cy="701047"/>
      </dsp:txXfrm>
    </dsp:sp>
    <dsp:sp modelId="{B5ADD037-1B52-0741-85DE-261FBD030161}">
      <dsp:nvSpPr>
        <dsp:cNvPr id="0" name=""/>
        <dsp:cNvSpPr/>
      </dsp:nvSpPr>
      <dsp:spPr>
        <a:xfrm>
          <a:off x="1971377" y="2138412"/>
          <a:ext cx="5914131" cy="70104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967" tIns="165100" rIns="119967" bIns="16510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Convert the cleaned text data into numerical features that can be fed into machine learning models.</a:t>
          </a:r>
        </a:p>
      </dsp:txBody>
      <dsp:txXfrm>
        <a:off x="1971377" y="2138412"/>
        <a:ext cx="5914131" cy="701047"/>
      </dsp:txXfrm>
    </dsp:sp>
    <dsp:sp modelId="{65CC2DDA-74B7-1C40-9934-246CA94A0A05}">
      <dsp:nvSpPr>
        <dsp:cNvPr id="0" name=""/>
        <dsp:cNvSpPr/>
      </dsp:nvSpPr>
      <dsp:spPr>
        <a:xfrm rot="10800000">
          <a:off x="0" y="1070396"/>
          <a:ext cx="1971377" cy="1078535"/>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204" tIns="113792" rIns="140204" bIns="113792" numCol="1" spcCol="1270" anchor="ctr" anchorCtr="0">
          <a:noAutofit/>
        </a:bodyPr>
        <a:lstStyle/>
        <a:p>
          <a:pPr marL="0" lvl="0" indent="0" algn="ctr" defTabSz="711200">
            <a:lnSpc>
              <a:spcPct val="90000"/>
            </a:lnSpc>
            <a:spcBef>
              <a:spcPct val="0"/>
            </a:spcBef>
            <a:spcAft>
              <a:spcPct val="35000"/>
            </a:spcAft>
            <a:buNone/>
          </a:pPr>
          <a:r>
            <a:rPr lang="en-US" sz="1600" kern="1200" dirty="0"/>
            <a:t>Data Preprocessing</a:t>
          </a:r>
        </a:p>
      </dsp:txBody>
      <dsp:txXfrm rot="-10800000">
        <a:off x="0" y="1070396"/>
        <a:ext cx="1971377" cy="701047"/>
      </dsp:txXfrm>
    </dsp:sp>
    <dsp:sp modelId="{64E655E2-8A0E-AC40-BEC2-54C12707DA08}">
      <dsp:nvSpPr>
        <dsp:cNvPr id="0" name=""/>
        <dsp:cNvSpPr/>
      </dsp:nvSpPr>
      <dsp:spPr>
        <a:xfrm>
          <a:off x="1971377" y="1070396"/>
          <a:ext cx="5914131" cy="70104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967" tIns="165100" rIns="119967" bIns="16510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Cleaning the raw text data to prepare it for model training.</a:t>
          </a:r>
        </a:p>
      </dsp:txBody>
      <dsp:txXfrm>
        <a:off x="1971377" y="1070396"/>
        <a:ext cx="5914131" cy="701047"/>
      </dsp:txXfrm>
    </dsp:sp>
    <dsp:sp modelId="{772BFCBB-F9A7-754D-A415-B99AFA81DF30}">
      <dsp:nvSpPr>
        <dsp:cNvPr id="0" name=""/>
        <dsp:cNvSpPr/>
      </dsp:nvSpPr>
      <dsp:spPr>
        <a:xfrm rot="10800000">
          <a:off x="0" y="2379"/>
          <a:ext cx="1971377" cy="1078535"/>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204" tIns="113792" rIns="140204" bIns="113792" numCol="1" spcCol="1270" anchor="ctr" anchorCtr="0">
          <a:noAutofit/>
        </a:bodyPr>
        <a:lstStyle/>
        <a:p>
          <a:pPr marL="0" lvl="0" indent="0" algn="ctr" defTabSz="711200">
            <a:lnSpc>
              <a:spcPct val="90000"/>
            </a:lnSpc>
            <a:spcBef>
              <a:spcPct val="0"/>
            </a:spcBef>
            <a:spcAft>
              <a:spcPct val="35000"/>
            </a:spcAft>
            <a:buNone/>
          </a:pPr>
          <a:r>
            <a:rPr lang="en-US" sz="1600" kern="1200" dirty="0"/>
            <a:t>Data Collection</a:t>
          </a:r>
        </a:p>
      </dsp:txBody>
      <dsp:txXfrm rot="-10800000">
        <a:off x="0" y="2379"/>
        <a:ext cx="1971377" cy="701047"/>
      </dsp:txXfrm>
    </dsp:sp>
    <dsp:sp modelId="{D5C2C13A-A3EF-644D-B983-85DA242B99E6}">
      <dsp:nvSpPr>
        <dsp:cNvPr id="0" name=""/>
        <dsp:cNvSpPr/>
      </dsp:nvSpPr>
      <dsp:spPr>
        <a:xfrm>
          <a:off x="1971377" y="2379"/>
          <a:ext cx="5914131" cy="701047"/>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9967" tIns="165100" rIns="119967" bIns="16510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A labeled dataset of emails or messages, categorized as Spam or Ham (non-spam).</a:t>
          </a:r>
        </a:p>
      </dsp:txBody>
      <dsp:txXfrm>
        <a:off x="1971377" y="2379"/>
        <a:ext cx="5914131" cy="70104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782C7-A981-DA49-9F80-7A4E75405182}" type="datetimeFigureOut">
              <a:rPr lang="en-US" smtClean="0"/>
              <a:t>12/9/2025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12654-83C3-6247-B37B-7386861A2027}" type="slidenum">
              <a:rPr lang="en-US" smtClean="0"/>
              <a:t>‹#›</a:t>
            </a:fld>
            <a:endParaRPr lang="en-US"/>
          </a:p>
        </p:txBody>
      </p:sp>
    </p:spTree>
    <p:extLst>
      <p:ext uri="{BB962C8B-B14F-4D97-AF65-F5344CB8AC3E}">
        <p14:creationId xmlns:p14="http://schemas.microsoft.com/office/powerpoint/2010/main" val="207314301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C60DCD-A1EE-D04E-A050-0D41A7407592}"/>
              </a:ext>
            </a:extLst>
          </p:cNvPr>
          <p:cNvSpPr/>
          <p:nvPr userDrawn="1"/>
        </p:nvSpPr>
        <p:spPr>
          <a:xfrm>
            <a:off x="0" y="0"/>
            <a:ext cx="9144000" cy="2743200"/>
          </a:xfrm>
          <a:prstGeom prst="rect">
            <a:avLst/>
          </a:prstGeom>
          <a:solidFill>
            <a:srgbClr val="69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6" name="Picture 5">
            <a:extLst>
              <a:ext uri="{FF2B5EF4-FFF2-40B4-BE49-F238E27FC236}">
                <a16:creationId xmlns:a16="http://schemas.microsoft.com/office/drawing/2014/main" id="{2E28DFAC-6C93-D941-AD4C-56B7F38F7E6E}"/>
              </a:ext>
            </a:extLst>
          </p:cNvPr>
          <p:cNvPicPr>
            <a:picLocks noChangeAspect="1"/>
          </p:cNvPicPr>
          <p:nvPr userDrawn="1"/>
        </p:nvPicPr>
        <p:blipFill>
          <a:blip r:embed="rId2">
            <a:alphaModFix amt="20000"/>
          </a:blip>
          <a:stretch>
            <a:fillRect/>
          </a:stretch>
        </p:blipFill>
        <p:spPr>
          <a:xfrm>
            <a:off x="6236468" y="-171450"/>
            <a:ext cx="3076696" cy="3076696"/>
          </a:xfrm>
          <a:prstGeom prst="rect">
            <a:avLst/>
          </a:prstGeom>
        </p:spPr>
      </p:pic>
      <p:sp>
        <p:nvSpPr>
          <p:cNvPr id="13" name="Rectangle 12">
            <a:extLst>
              <a:ext uri="{FF2B5EF4-FFF2-40B4-BE49-F238E27FC236}">
                <a16:creationId xmlns:a16="http://schemas.microsoft.com/office/drawing/2014/main" id="{156F2F19-5F1F-9540-9B80-03841B943248}"/>
              </a:ext>
            </a:extLst>
          </p:cNvPr>
          <p:cNvSpPr/>
          <p:nvPr userDrawn="1"/>
        </p:nvSpPr>
        <p:spPr>
          <a:xfrm>
            <a:off x="0" y="2651760"/>
            <a:ext cx="9144000" cy="91440"/>
          </a:xfrm>
          <a:prstGeom prst="rect">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7" name="Picture 6">
            <a:extLst>
              <a:ext uri="{FF2B5EF4-FFF2-40B4-BE49-F238E27FC236}">
                <a16:creationId xmlns:a16="http://schemas.microsoft.com/office/drawing/2014/main" id="{BF006448-8A20-764C-A113-182619307853}"/>
              </a:ext>
            </a:extLst>
          </p:cNvPr>
          <p:cNvPicPr>
            <a:picLocks noChangeAspect="1"/>
          </p:cNvPicPr>
          <p:nvPr userDrawn="1"/>
        </p:nvPicPr>
        <p:blipFill>
          <a:blip r:embed="rId3"/>
          <a:stretch>
            <a:fillRect/>
          </a:stretch>
        </p:blipFill>
        <p:spPr>
          <a:xfrm>
            <a:off x="5772150" y="6176068"/>
            <a:ext cx="2743200" cy="243165"/>
          </a:xfrm>
          <a:prstGeom prst="rect">
            <a:avLst/>
          </a:prstGeom>
        </p:spPr>
      </p:pic>
    </p:spTree>
    <p:extLst>
      <p:ext uri="{BB962C8B-B14F-4D97-AF65-F5344CB8AC3E}">
        <p14:creationId xmlns:p14="http://schemas.microsoft.com/office/powerpoint/2010/main" val="2924257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233169"/>
            <a:ext cx="7886700" cy="1325563"/>
          </a:xfrm>
        </p:spPr>
        <p:txBody>
          <a:bodyPr/>
          <a:lstStyle/>
          <a:p>
            <a:r>
              <a:rPr lang="en-US" dirty="0"/>
              <a:t>Click to edit Master title style</a:t>
            </a:r>
          </a:p>
        </p:txBody>
      </p:sp>
      <p:sp>
        <p:nvSpPr>
          <p:cNvPr id="3" name="Content Placeholder 2"/>
          <p:cNvSpPr>
            <a:spLocks noGrp="1"/>
          </p:cNvSpPr>
          <p:nvPr>
            <p:ph sz="half" idx="1"/>
          </p:nvPr>
        </p:nvSpPr>
        <p:spPr>
          <a:xfrm>
            <a:off x="628650" y="2693670"/>
            <a:ext cx="3886200" cy="34767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693670"/>
            <a:ext cx="3886200" cy="34767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825A77A-971A-3244-890F-3B99F774724A}" type="slidenum">
              <a:rPr lang="en-US" smtClean="0"/>
              <a:pPr/>
              <a:t>‹#›</a:t>
            </a:fld>
            <a:endParaRPr lang="en-US" dirty="0"/>
          </a:p>
        </p:txBody>
      </p:sp>
      <p:sp>
        <p:nvSpPr>
          <p:cNvPr id="8" name="Rectangle 7">
            <a:extLst>
              <a:ext uri="{FF2B5EF4-FFF2-40B4-BE49-F238E27FC236}">
                <a16:creationId xmlns:a16="http://schemas.microsoft.com/office/drawing/2014/main" id="{41F4AE9C-67F5-1A41-89B0-DEEE29CEB63B}"/>
              </a:ext>
            </a:extLst>
          </p:cNvPr>
          <p:cNvSpPr/>
          <p:nvPr userDrawn="1"/>
        </p:nvSpPr>
        <p:spPr>
          <a:xfrm>
            <a:off x="0" y="-1"/>
            <a:ext cx="9144000" cy="914401"/>
          </a:xfrm>
          <a:prstGeom prst="rect">
            <a:avLst/>
          </a:prstGeom>
          <a:solidFill>
            <a:srgbClr val="69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9" name="Rectangle 8">
            <a:extLst>
              <a:ext uri="{FF2B5EF4-FFF2-40B4-BE49-F238E27FC236}">
                <a16:creationId xmlns:a16="http://schemas.microsoft.com/office/drawing/2014/main" id="{21E368CC-3F6A-894C-9234-DC83E799A195}"/>
              </a:ext>
            </a:extLst>
          </p:cNvPr>
          <p:cNvSpPr/>
          <p:nvPr userDrawn="1"/>
        </p:nvSpPr>
        <p:spPr>
          <a:xfrm>
            <a:off x="0" y="6675120"/>
            <a:ext cx="9144000" cy="182880"/>
          </a:xfrm>
          <a:prstGeom prst="rect">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2" name="Picture 11">
            <a:extLst>
              <a:ext uri="{FF2B5EF4-FFF2-40B4-BE49-F238E27FC236}">
                <a16:creationId xmlns:a16="http://schemas.microsoft.com/office/drawing/2014/main" id="{E672DBF6-0DAC-E148-9CD9-C668F894CB13}"/>
              </a:ext>
            </a:extLst>
          </p:cNvPr>
          <p:cNvPicPr>
            <a:picLocks noChangeAspect="1"/>
          </p:cNvPicPr>
          <p:nvPr userDrawn="1"/>
        </p:nvPicPr>
        <p:blipFill>
          <a:blip r:embed="rId2"/>
          <a:stretch>
            <a:fillRect/>
          </a:stretch>
        </p:blipFill>
        <p:spPr>
          <a:xfrm>
            <a:off x="7847355" y="322584"/>
            <a:ext cx="667996" cy="269231"/>
          </a:xfrm>
          <a:prstGeom prst="rect">
            <a:avLst/>
          </a:prstGeom>
        </p:spPr>
      </p:pic>
    </p:spTree>
    <p:extLst>
      <p:ext uri="{BB962C8B-B14F-4D97-AF65-F5344CB8AC3E}">
        <p14:creationId xmlns:p14="http://schemas.microsoft.com/office/powerpoint/2010/main" val="399635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233169"/>
            <a:ext cx="2949178"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3887391" y="123317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992293"/>
            <a:ext cx="2949178" cy="3114503"/>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8" name="Rectangle 7">
            <a:extLst>
              <a:ext uri="{FF2B5EF4-FFF2-40B4-BE49-F238E27FC236}">
                <a16:creationId xmlns:a16="http://schemas.microsoft.com/office/drawing/2014/main" id="{4B43BBDD-4F51-5942-AA98-E7E60DD246B8}"/>
              </a:ext>
            </a:extLst>
          </p:cNvPr>
          <p:cNvSpPr/>
          <p:nvPr userDrawn="1"/>
        </p:nvSpPr>
        <p:spPr>
          <a:xfrm>
            <a:off x="0" y="-1"/>
            <a:ext cx="9144000" cy="914401"/>
          </a:xfrm>
          <a:prstGeom prst="rect">
            <a:avLst/>
          </a:prstGeom>
          <a:solidFill>
            <a:srgbClr val="69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0" name="Rectangle 9">
            <a:extLst>
              <a:ext uri="{FF2B5EF4-FFF2-40B4-BE49-F238E27FC236}">
                <a16:creationId xmlns:a16="http://schemas.microsoft.com/office/drawing/2014/main" id="{9D12223B-7DCB-0A48-A51E-8DF64C6AB09A}"/>
              </a:ext>
            </a:extLst>
          </p:cNvPr>
          <p:cNvSpPr/>
          <p:nvPr userDrawn="1"/>
        </p:nvSpPr>
        <p:spPr>
          <a:xfrm>
            <a:off x="0" y="6675120"/>
            <a:ext cx="9144000" cy="182880"/>
          </a:xfrm>
          <a:prstGeom prst="rect">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Slide Number Placeholder 6">
            <a:extLst>
              <a:ext uri="{FF2B5EF4-FFF2-40B4-BE49-F238E27FC236}">
                <a16:creationId xmlns:a16="http://schemas.microsoft.com/office/drawing/2014/main" id="{FA19B8AF-179C-6A40-9FCF-C1F83ADFC6C0}"/>
              </a:ext>
            </a:extLst>
          </p:cNvPr>
          <p:cNvSpPr>
            <a:spLocks noGrp="1"/>
          </p:cNvSpPr>
          <p:nvPr>
            <p:ph type="sldNum" sz="quarter" idx="12"/>
          </p:nvPr>
        </p:nvSpPr>
        <p:spPr>
          <a:xfrm>
            <a:off x="6457950" y="6356351"/>
            <a:ext cx="2057400" cy="365125"/>
          </a:xfrm>
        </p:spPr>
        <p:txBody>
          <a:bodyPr/>
          <a:lstStyle>
            <a:lvl1pPr>
              <a:defRPr>
                <a:solidFill>
                  <a:schemeClr val="tx1"/>
                </a:solidFill>
              </a:defRPr>
            </a:lvl1pPr>
          </a:lstStyle>
          <a:p>
            <a:fld id="{1825A77A-971A-3244-890F-3B99F774724A}" type="slidenum">
              <a:rPr lang="en-US" smtClean="0"/>
              <a:pPr/>
              <a:t>‹#›</a:t>
            </a:fld>
            <a:endParaRPr lang="en-US" dirty="0"/>
          </a:p>
        </p:txBody>
      </p:sp>
      <p:pic>
        <p:nvPicPr>
          <p:cNvPr id="13" name="Picture 12">
            <a:extLst>
              <a:ext uri="{FF2B5EF4-FFF2-40B4-BE49-F238E27FC236}">
                <a16:creationId xmlns:a16="http://schemas.microsoft.com/office/drawing/2014/main" id="{4F087DC1-D29E-C342-8A11-CCD0B4FE6B11}"/>
              </a:ext>
            </a:extLst>
          </p:cNvPr>
          <p:cNvPicPr>
            <a:picLocks noChangeAspect="1"/>
          </p:cNvPicPr>
          <p:nvPr userDrawn="1"/>
        </p:nvPicPr>
        <p:blipFill>
          <a:blip r:embed="rId2"/>
          <a:stretch>
            <a:fillRect/>
          </a:stretch>
        </p:blipFill>
        <p:spPr>
          <a:xfrm>
            <a:off x="7847355" y="322584"/>
            <a:ext cx="667996" cy="269231"/>
          </a:xfrm>
          <a:prstGeom prst="rect">
            <a:avLst/>
          </a:prstGeom>
        </p:spPr>
      </p:pic>
    </p:spTree>
    <p:extLst>
      <p:ext uri="{BB962C8B-B14F-4D97-AF65-F5344CB8AC3E}">
        <p14:creationId xmlns:p14="http://schemas.microsoft.com/office/powerpoint/2010/main" val="354395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D56338-8C42-5A4C-B15A-5E6D618BF4F2}"/>
              </a:ext>
            </a:extLst>
          </p:cNvPr>
          <p:cNvSpPr/>
          <p:nvPr userDrawn="1"/>
        </p:nvSpPr>
        <p:spPr>
          <a:xfrm>
            <a:off x="0" y="-1"/>
            <a:ext cx="9144000" cy="914401"/>
          </a:xfrm>
          <a:prstGeom prst="rect">
            <a:avLst/>
          </a:prstGeom>
          <a:solidFill>
            <a:srgbClr val="69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Rectangle 7">
            <a:extLst>
              <a:ext uri="{FF2B5EF4-FFF2-40B4-BE49-F238E27FC236}">
                <a16:creationId xmlns:a16="http://schemas.microsoft.com/office/drawing/2014/main" id="{1F4F877C-2745-294D-A776-CA518D80DE0A}"/>
              </a:ext>
            </a:extLst>
          </p:cNvPr>
          <p:cNvSpPr/>
          <p:nvPr userDrawn="1"/>
        </p:nvSpPr>
        <p:spPr>
          <a:xfrm>
            <a:off x="0" y="6675120"/>
            <a:ext cx="9144000" cy="182880"/>
          </a:xfrm>
          <a:prstGeom prst="rect">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Slide Number Placeholder 6">
            <a:extLst>
              <a:ext uri="{FF2B5EF4-FFF2-40B4-BE49-F238E27FC236}">
                <a16:creationId xmlns:a16="http://schemas.microsoft.com/office/drawing/2014/main" id="{E0B38AD8-F3C5-7940-BF85-B96BF38E0637}"/>
              </a:ext>
            </a:extLst>
          </p:cNvPr>
          <p:cNvSpPr>
            <a:spLocks noGrp="1"/>
          </p:cNvSpPr>
          <p:nvPr>
            <p:ph type="sldNum" sz="quarter" idx="12"/>
          </p:nvPr>
        </p:nvSpPr>
        <p:spPr>
          <a:xfrm>
            <a:off x="6457950" y="6356351"/>
            <a:ext cx="2057400" cy="365125"/>
          </a:xfrm>
        </p:spPr>
        <p:txBody>
          <a:bodyPr/>
          <a:lstStyle>
            <a:lvl1pPr>
              <a:defRPr>
                <a:solidFill>
                  <a:schemeClr val="tx1"/>
                </a:solidFill>
              </a:defRPr>
            </a:lvl1pPr>
          </a:lstStyle>
          <a:p>
            <a:fld id="{1825A77A-971A-3244-890F-3B99F774724A}" type="slidenum">
              <a:rPr lang="en-US" smtClean="0"/>
              <a:pPr/>
              <a:t>‹#›</a:t>
            </a:fld>
            <a:endParaRPr lang="en-US" dirty="0"/>
          </a:p>
        </p:txBody>
      </p:sp>
      <p:sp>
        <p:nvSpPr>
          <p:cNvPr id="11" name="Title 1">
            <a:extLst>
              <a:ext uri="{FF2B5EF4-FFF2-40B4-BE49-F238E27FC236}">
                <a16:creationId xmlns:a16="http://schemas.microsoft.com/office/drawing/2014/main" id="{7FA62369-8A22-664A-A57A-10CC43BAE04E}"/>
              </a:ext>
            </a:extLst>
          </p:cNvPr>
          <p:cNvSpPr>
            <a:spLocks noGrp="1"/>
          </p:cNvSpPr>
          <p:nvPr>
            <p:ph type="title"/>
          </p:nvPr>
        </p:nvSpPr>
        <p:spPr>
          <a:xfrm>
            <a:off x="628650" y="1233169"/>
            <a:ext cx="7886700" cy="1325563"/>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BFA4AFD9-2B8B-FE40-A4BC-0A4258AA842A}"/>
              </a:ext>
            </a:extLst>
          </p:cNvPr>
          <p:cNvSpPr>
            <a:spLocks noGrp="1"/>
          </p:cNvSpPr>
          <p:nvPr>
            <p:ph sz="half" idx="1"/>
          </p:nvPr>
        </p:nvSpPr>
        <p:spPr>
          <a:xfrm>
            <a:off x="628650" y="2693670"/>
            <a:ext cx="7886700" cy="34767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E2CD807D-CF7D-A84C-AABB-8EB38292CA63}"/>
              </a:ext>
            </a:extLst>
          </p:cNvPr>
          <p:cNvPicPr>
            <a:picLocks noChangeAspect="1"/>
          </p:cNvPicPr>
          <p:nvPr userDrawn="1"/>
        </p:nvPicPr>
        <p:blipFill>
          <a:blip r:embed="rId2"/>
          <a:stretch>
            <a:fillRect/>
          </a:stretch>
        </p:blipFill>
        <p:spPr>
          <a:xfrm>
            <a:off x="7847355" y="322584"/>
            <a:ext cx="667996" cy="269231"/>
          </a:xfrm>
          <a:prstGeom prst="rect">
            <a:avLst/>
          </a:prstGeom>
        </p:spPr>
      </p:pic>
    </p:spTree>
    <p:extLst>
      <p:ext uri="{BB962C8B-B14F-4D97-AF65-F5344CB8AC3E}">
        <p14:creationId xmlns:p14="http://schemas.microsoft.com/office/powerpoint/2010/main" val="597242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825A77A-971A-3244-890F-3B99F774724A}" type="slidenum">
              <a:rPr lang="en-US" smtClean="0"/>
              <a:pPr/>
              <a:t>‹#›</a:t>
            </a:fld>
            <a:endParaRPr lang="en-US" dirty="0"/>
          </a:p>
        </p:txBody>
      </p:sp>
      <p:sp>
        <p:nvSpPr>
          <p:cNvPr id="5" name="Rectangle 4">
            <a:extLst>
              <a:ext uri="{FF2B5EF4-FFF2-40B4-BE49-F238E27FC236}">
                <a16:creationId xmlns:a16="http://schemas.microsoft.com/office/drawing/2014/main" id="{1E95645F-D1FD-AB49-94B6-E1A0A46E6E38}"/>
              </a:ext>
            </a:extLst>
          </p:cNvPr>
          <p:cNvSpPr/>
          <p:nvPr userDrawn="1"/>
        </p:nvSpPr>
        <p:spPr>
          <a:xfrm>
            <a:off x="0" y="0"/>
            <a:ext cx="9144000" cy="6858000"/>
          </a:xfrm>
          <a:prstGeom prst="rect">
            <a:avLst/>
          </a:prstGeom>
          <a:solidFill>
            <a:srgbClr val="69B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Rectangle 5">
            <a:extLst>
              <a:ext uri="{FF2B5EF4-FFF2-40B4-BE49-F238E27FC236}">
                <a16:creationId xmlns:a16="http://schemas.microsoft.com/office/drawing/2014/main" id="{ADFC020F-74CE-744F-B417-D101F5F860F7}"/>
              </a:ext>
            </a:extLst>
          </p:cNvPr>
          <p:cNvSpPr/>
          <p:nvPr userDrawn="1"/>
        </p:nvSpPr>
        <p:spPr>
          <a:xfrm>
            <a:off x="0" y="6675120"/>
            <a:ext cx="9144000" cy="182880"/>
          </a:xfrm>
          <a:prstGeom prst="rect">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9" name="Picture 8">
            <a:extLst>
              <a:ext uri="{FF2B5EF4-FFF2-40B4-BE49-F238E27FC236}">
                <a16:creationId xmlns:a16="http://schemas.microsoft.com/office/drawing/2014/main" id="{5879FC38-93A5-254A-9580-ADF945DCA186}"/>
              </a:ext>
            </a:extLst>
          </p:cNvPr>
          <p:cNvPicPr>
            <a:picLocks noChangeAspect="1"/>
          </p:cNvPicPr>
          <p:nvPr userDrawn="1"/>
        </p:nvPicPr>
        <p:blipFill>
          <a:blip r:embed="rId2"/>
          <a:stretch>
            <a:fillRect/>
          </a:stretch>
        </p:blipFill>
        <p:spPr>
          <a:xfrm>
            <a:off x="7847355" y="322584"/>
            <a:ext cx="667996" cy="269231"/>
          </a:xfrm>
          <a:prstGeom prst="rect">
            <a:avLst/>
          </a:prstGeom>
        </p:spPr>
      </p:pic>
      <p:pic>
        <p:nvPicPr>
          <p:cNvPr id="10" name="Picture 9">
            <a:extLst>
              <a:ext uri="{FF2B5EF4-FFF2-40B4-BE49-F238E27FC236}">
                <a16:creationId xmlns:a16="http://schemas.microsoft.com/office/drawing/2014/main" id="{48A57B61-6E93-3E4B-B366-DD651B8AFFD4}"/>
              </a:ext>
            </a:extLst>
          </p:cNvPr>
          <p:cNvPicPr>
            <a:picLocks noChangeAspect="1"/>
          </p:cNvPicPr>
          <p:nvPr userDrawn="1"/>
        </p:nvPicPr>
        <p:blipFill>
          <a:blip r:embed="rId3">
            <a:alphaModFix amt="10000"/>
          </a:blip>
          <a:stretch>
            <a:fillRect/>
          </a:stretch>
        </p:blipFill>
        <p:spPr>
          <a:xfrm>
            <a:off x="-685800" y="-685800"/>
            <a:ext cx="6175094" cy="6175094"/>
          </a:xfrm>
          <a:prstGeom prst="rect">
            <a:avLst/>
          </a:prstGeom>
        </p:spPr>
      </p:pic>
    </p:spTree>
    <p:extLst>
      <p:ext uri="{BB962C8B-B14F-4D97-AF65-F5344CB8AC3E}">
        <p14:creationId xmlns:p14="http://schemas.microsoft.com/office/powerpoint/2010/main" val="3015255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5A77A-971A-3244-890F-3B99F774724A}" type="slidenum">
              <a:rPr lang="en-US" smtClean="0"/>
              <a:t>‹#›</a:t>
            </a:fld>
            <a:endParaRPr lang="en-US"/>
          </a:p>
        </p:txBody>
      </p:sp>
    </p:spTree>
    <p:extLst>
      <p:ext uri="{BB962C8B-B14F-4D97-AF65-F5344CB8AC3E}">
        <p14:creationId xmlns:p14="http://schemas.microsoft.com/office/powerpoint/2010/main" val="3650925862"/>
      </p:ext>
    </p:extLst>
  </p:cSld>
  <p:clrMap bg1="lt1" tx1="dk1" bg2="lt2" tx2="dk2" accent1="accent1" accent2="accent2" accent3="accent3" accent4="accent4" accent5="accent5" accent6="accent6" hlink="hlink" folHlink="folHlink"/>
  <p:sldLayoutIdLst>
    <p:sldLayoutId id="2147483670" r:id="rId1"/>
    <p:sldLayoutId id="2147483662" r:id="rId2"/>
    <p:sldLayoutId id="2147483667" r:id="rId3"/>
    <p:sldLayoutId id="2147483660" r:id="rId4"/>
    <p:sldLayoutId id="2147483665" r:id="rId5"/>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vectors/letter-mail-mailing-email-mailbox-147563/"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3390/info10060209" TargetMode="External"/><Relationship Id="rId2" Type="http://schemas.openxmlformats.org/officeDocument/2006/relationships/hyperlink" Target="https://doi.org/10.1109/ACCESS.2024.3467996" TargetMode="External"/><Relationship Id="rId1" Type="http://schemas.openxmlformats.org/officeDocument/2006/relationships/slideLayout" Target="../slideLayouts/slideLayout4.xml"/><Relationship Id="rId5" Type="http://schemas.openxmlformats.org/officeDocument/2006/relationships/hyperlink" Target="https://doi.org/10.5220/0013701900004196" TargetMode="External"/><Relationship Id="rId4" Type="http://schemas.openxmlformats.org/officeDocument/2006/relationships/hyperlink" Target="https://doi.org/10.1016/j.heliyon.2019.e0180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6E06235-B4A9-1445-B4B0-799FEB40F49A}"/>
              </a:ext>
            </a:extLst>
          </p:cNvPr>
          <p:cNvSpPr txBox="1">
            <a:spLocks noChangeArrowheads="1"/>
          </p:cNvSpPr>
          <p:nvPr/>
        </p:nvSpPr>
        <p:spPr>
          <a:xfrm>
            <a:off x="628650" y="123316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spcAft>
                <a:spcPts val="600"/>
              </a:spcAft>
            </a:pPr>
            <a:r>
              <a:rPr lang="en-US" altLang="en-US" b="1" kern="1200" dirty="0">
                <a:latin typeface="Times New Roman" panose="02020603050405020304" pitchFamily="18" charset="0"/>
                <a:cs typeface="Times New Roman" panose="02020603050405020304" pitchFamily="18" charset="0"/>
              </a:rPr>
              <a:t>Spam Detection Using Machine Learning</a:t>
            </a:r>
          </a:p>
        </p:txBody>
      </p:sp>
      <p:sp>
        <p:nvSpPr>
          <p:cNvPr id="9" name="TextBox 8">
            <a:extLst>
              <a:ext uri="{FF2B5EF4-FFF2-40B4-BE49-F238E27FC236}">
                <a16:creationId xmlns:a16="http://schemas.microsoft.com/office/drawing/2014/main" id="{A2163CFA-8E03-DC47-AB89-020E49AEA157}"/>
              </a:ext>
            </a:extLst>
          </p:cNvPr>
          <p:cNvSpPr txBox="1"/>
          <p:nvPr/>
        </p:nvSpPr>
        <p:spPr>
          <a:xfrm>
            <a:off x="463188" y="4425900"/>
            <a:ext cx="3886200" cy="1972075"/>
          </a:xfrm>
          <a:prstGeom prst="rect">
            <a:avLst/>
          </a:prstGeom>
        </p:spPr>
        <p:txBody>
          <a:bodyPr vert="horz" lIns="91440" tIns="45720" rIns="91440" bIns="45720" rtlCol="0">
            <a:normAutofit fontScale="77500" lnSpcReduction="20000"/>
          </a:bodyPr>
          <a:lstStyle/>
          <a:p>
            <a:pPr defTabSz="914377">
              <a:lnSpc>
                <a:spcPct val="90000"/>
              </a:lnSpc>
              <a:spcBef>
                <a:spcPts val="1000"/>
              </a:spcBef>
            </a:pPr>
            <a:r>
              <a:rPr lang="en-US" sz="2200" dirty="0"/>
              <a:t>AI680-CS666-001_BK_FALL2025_GROUP 6</a:t>
            </a:r>
          </a:p>
          <a:p>
            <a:pPr defTabSz="914377">
              <a:lnSpc>
                <a:spcPct val="90000"/>
              </a:lnSpc>
              <a:spcBef>
                <a:spcPts val="1000"/>
              </a:spcBef>
            </a:pPr>
            <a:endParaRPr lang="en-US" sz="2200" dirty="0"/>
          </a:p>
          <a:p>
            <a:pPr defTabSz="914377">
              <a:lnSpc>
                <a:spcPct val="90000"/>
              </a:lnSpc>
              <a:spcBef>
                <a:spcPts val="1000"/>
              </a:spcBef>
            </a:pPr>
            <a:r>
              <a:rPr lang="en-US" sz="2200" dirty="0"/>
              <a:t>BY: </a:t>
            </a:r>
          </a:p>
          <a:p>
            <a:pPr marL="228594" indent="-228594" defTabSz="914377">
              <a:lnSpc>
                <a:spcPct val="90000"/>
              </a:lnSpc>
              <a:spcBef>
                <a:spcPts val="1000"/>
              </a:spcBef>
              <a:buFont typeface="Arial" panose="020B0604020202020204" pitchFamily="34" charset="0"/>
              <a:buChar char="•"/>
            </a:pPr>
            <a:r>
              <a:rPr lang="en-US" sz="2200" dirty="0"/>
              <a:t>Naisargi Sharma (100868470)</a:t>
            </a:r>
          </a:p>
          <a:p>
            <a:pPr marL="228594" indent="-228594" defTabSz="914377">
              <a:lnSpc>
                <a:spcPct val="90000"/>
              </a:lnSpc>
              <a:spcBef>
                <a:spcPts val="1000"/>
              </a:spcBef>
              <a:buFont typeface="Arial" panose="020B0604020202020204" pitchFamily="34" charset="0"/>
              <a:buChar char="•"/>
            </a:pPr>
            <a:r>
              <a:rPr lang="en-US" sz="2200" dirty="0"/>
              <a:t>Vandan Patel (100865552)</a:t>
            </a:r>
          </a:p>
          <a:p>
            <a:pPr marL="228594" indent="-228594" defTabSz="914377">
              <a:lnSpc>
                <a:spcPct val="90000"/>
              </a:lnSpc>
              <a:spcBef>
                <a:spcPts val="1000"/>
              </a:spcBef>
              <a:buFont typeface="Arial" panose="020B0604020202020204" pitchFamily="34" charset="0"/>
              <a:buChar char="•"/>
            </a:pPr>
            <a:r>
              <a:rPr lang="en-US" sz="2200" dirty="0"/>
              <a:t>Yash </a:t>
            </a:r>
            <a:r>
              <a:rPr lang="en-US" sz="2200" dirty="0" err="1"/>
              <a:t>Sanklecha</a:t>
            </a:r>
            <a:r>
              <a:rPr lang="en-US" sz="2200" dirty="0"/>
              <a:t> (100816558)</a:t>
            </a:r>
          </a:p>
        </p:txBody>
      </p:sp>
      <p:pic>
        <p:nvPicPr>
          <p:cNvPr id="3" name="Content Placeholder 2" descr="A computer with a magnifying glass next to a phone and paper airplane&#10;&#10;AI-generated content may be incorrect.">
            <a:extLst>
              <a:ext uri="{FF2B5EF4-FFF2-40B4-BE49-F238E27FC236}">
                <a16:creationId xmlns:a16="http://schemas.microsoft.com/office/drawing/2014/main" id="{17B14957-89AA-C2D7-DC3E-DD71CA6162CB}"/>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p:blipFill>
        <p:spPr>
          <a:xfrm>
            <a:off x="4629150" y="3117152"/>
            <a:ext cx="3886200" cy="2629759"/>
          </a:xfrm>
          <a:noFill/>
        </p:spPr>
      </p:pic>
      <p:sp>
        <p:nvSpPr>
          <p:cNvPr id="16" name="Slide Number Placeholder 4">
            <a:extLst>
              <a:ext uri="{FF2B5EF4-FFF2-40B4-BE49-F238E27FC236}">
                <a16:creationId xmlns:a16="http://schemas.microsoft.com/office/drawing/2014/main" id="{4D44CB60-D39E-BCE9-A76D-30B008AB4511}"/>
              </a:ext>
            </a:extLst>
          </p:cNvPr>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spcAft>
                <a:spcPts val="600"/>
              </a:spcAft>
            </a:pPr>
            <a:fld id="{1825A77A-971A-3244-890F-3B99F774724A}" type="slidenum">
              <a:rPr lang="en-US" smtClean="0"/>
              <a:pPr>
                <a:spcAft>
                  <a:spcPts val="600"/>
                </a:spcAft>
              </a:pPr>
              <a:t>1</a:t>
            </a:fld>
            <a:endParaRPr lang="en-US"/>
          </a:p>
        </p:txBody>
      </p:sp>
      <p:sp>
        <p:nvSpPr>
          <p:cNvPr id="5" name="Rectangle 3">
            <a:extLst>
              <a:ext uri="{FF2B5EF4-FFF2-40B4-BE49-F238E27FC236}">
                <a16:creationId xmlns:a16="http://schemas.microsoft.com/office/drawing/2014/main" id="{4614B48C-432E-4046-9F84-C6EB95379FC1}"/>
              </a:ext>
            </a:extLst>
          </p:cNvPr>
          <p:cNvSpPr txBox="1">
            <a:spLocks noChangeArrowheads="1"/>
          </p:cNvSpPr>
          <p:nvPr/>
        </p:nvSpPr>
        <p:spPr>
          <a:xfrm>
            <a:off x="756214" y="3324755"/>
            <a:ext cx="6623825" cy="1972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dirty="0"/>
          </a:p>
        </p:txBody>
      </p:sp>
    </p:spTree>
    <p:extLst>
      <p:ext uri="{BB962C8B-B14F-4D97-AF65-F5344CB8AC3E}">
        <p14:creationId xmlns:p14="http://schemas.microsoft.com/office/powerpoint/2010/main" val="323759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897B39-8EEF-D54A-9ABB-EDB671323EB2}"/>
              </a:ext>
            </a:extLst>
          </p:cNvPr>
          <p:cNvSpPr>
            <a:spLocks noGrp="1"/>
          </p:cNvSpPr>
          <p:nvPr>
            <p:ph type="body" sz="half" idx="2"/>
          </p:nvPr>
        </p:nvSpPr>
        <p:spPr>
          <a:xfrm>
            <a:off x="629841" y="1271588"/>
            <a:ext cx="7871222" cy="5338217"/>
          </a:xfrm>
        </p:spPr>
        <p:txBody>
          <a:bodyPr>
            <a:normAutofit/>
          </a:bodyPr>
          <a:lstStyle/>
          <a:p>
            <a:r>
              <a:rPr lang="en-US" sz="1200" b="1" dirty="0">
                <a:latin typeface="Times New Roman" panose="02020603050405020304" pitchFamily="18" charset="0"/>
                <a:cs typeface="Times New Roman" panose="02020603050405020304" pitchFamily="18" charset="0"/>
              </a:rPr>
              <a:t>1. Data Collection:</a:t>
            </a:r>
          </a:p>
          <a:p>
            <a:r>
              <a:rPr lang="en-US" sz="1200" b="1" dirty="0">
                <a:latin typeface="Times New Roman" panose="02020603050405020304" pitchFamily="18" charset="0"/>
                <a:cs typeface="Times New Roman" panose="02020603050405020304" pitchFamily="18" charset="0"/>
              </a:rPr>
              <a:t>	Email Dataset:</a:t>
            </a:r>
            <a:r>
              <a:rPr lang="en-US" sz="1200" dirty="0">
                <a:latin typeface="Times New Roman" panose="02020603050405020304" pitchFamily="18" charset="0"/>
                <a:cs typeface="Times New Roman" panose="02020603050405020304" pitchFamily="18" charset="0"/>
              </a:rPr>
              <a:t> Collect a large set of labeled emails (spam vs ham) to train the model.</a:t>
            </a:r>
          </a:p>
          <a:p>
            <a:r>
              <a:rPr lang="en-US" sz="1200" b="1" dirty="0">
                <a:latin typeface="Times New Roman" panose="02020603050405020304" pitchFamily="18" charset="0"/>
                <a:cs typeface="Times New Roman" panose="02020603050405020304" pitchFamily="18" charset="0"/>
              </a:rPr>
              <a:t>	Features:</a:t>
            </a:r>
            <a:r>
              <a:rPr lang="en-US" sz="1200" dirty="0">
                <a:latin typeface="Times New Roman" panose="02020603050405020304" pitchFamily="18" charset="0"/>
                <a:cs typeface="Times New Roman" panose="02020603050405020304" pitchFamily="18" charset="0"/>
              </a:rPr>
              <a:t> Raw email text, which serves as the input for classification models.</a:t>
            </a:r>
          </a:p>
          <a:p>
            <a:r>
              <a:rPr lang="en-US" sz="1200" b="1" dirty="0">
                <a:latin typeface="Times New Roman" panose="02020603050405020304" pitchFamily="18" charset="0"/>
                <a:cs typeface="Times New Roman" panose="02020603050405020304" pitchFamily="18" charset="0"/>
              </a:rPr>
              <a:t>2. Pre-processing and Feature Extraction:</a:t>
            </a:r>
          </a:p>
          <a:p>
            <a:r>
              <a:rPr lang="en-US" sz="1200" b="1" dirty="0">
                <a:latin typeface="Times New Roman" panose="02020603050405020304" pitchFamily="18" charset="0"/>
                <a:cs typeface="Times New Roman" panose="02020603050405020304" pitchFamily="18" charset="0"/>
              </a:rPr>
              <a:t>	Text Cleaning:</a:t>
            </a:r>
            <a:r>
              <a:rPr lang="en-US" sz="1200" dirty="0">
                <a:latin typeface="Times New Roman" panose="02020603050405020304" pitchFamily="18" charset="0"/>
                <a:cs typeface="Times New Roman" panose="02020603050405020304" pitchFamily="18" charset="0"/>
              </a:rPr>
              <a:t> Removes noise (e.g., special characters, stop words) to standardize the data.</a:t>
            </a:r>
          </a:p>
          <a:p>
            <a:r>
              <a:rPr lang="en-US" sz="1200" b="1" dirty="0">
                <a:latin typeface="Times New Roman" panose="02020603050405020304" pitchFamily="18" charset="0"/>
                <a:cs typeface="Times New Roman" panose="02020603050405020304" pitchFamily="18" charset="0"/>
              </a:rPr>
              <a:t>	TF-IDF Vectorization:</a:t>
            </a:r>
            <a:r>
              <a:rPr lang="en-US" sz="1200" dirty="0">
                <a:latin typeface="Times New Roman" panose="02020603050405020304" pitchFamily="18" charset="0"/>
                <a:cs typeface="Times New Roman" panose="02020603050405020304" pitchFamily="18" charset="0"/>
              </a:rPr>
              <a:t> Converts email text into numerical features, capturing important word patterns and 	their significance.</a:t>
            </a:r>
          </a:p>
          <a:p>
            <a:r>
              <a:rPr lang="en-US" sz="1200" b="1" dirty="0">
                <a:latin typeface="Times New Roman" panose="02020603050405020304" pitchFamily="18" charset="0"/>
                <a:cs typeface="Times New Roman" panose="02020603050405020304" pitchFamily="18" charset="0"/>
              </a:rPr>
              <a:t>3. Classification Models:</a:t>
            </a:r>
          </a:p>
          <a:p>
            <a:r>
              <a:rPr lang="en-US" sz="1200" b="1" dirty="0">
                <a:latin typeface="Times New Roman" panose="02020603050405020304" pitchFamily="18" charset="0"/>
                <a:cs typeface="Times New Roman" panose="02020603050405020304" pitchFamily="18" charset="0"/>
              </a:rPr>
              <a:t>	Support Vector Machine (SVM):</a:t>
            </a:r>
            <a:r>
              <a:rPr lang="en-US" sz="1200" dirty="0">
                <a:latin typeface="Times New Roman" panose="02020603050405020304" pitchFamily="18" charset="0"/>
                <a:cs typeface="Times New Roman" panose="02020603050405020304" pitchFamily="18" charset="0"/>
              </a:rPr>
              <a:t> A powerful algorithm that separates spam from ham emails by 	finding the best decision boundary.</a:t>
            </a:r>
          </a:p>
          <a:p>
            <a:r>
              <a:rPr lang="en-US" sz="1200" b="1" dirty="0">
                <a:latin typeface="Times New Roman" panose="02020603050405020304" pitchFamily="18" charset="0"/>
                <a:cs typeface="Times New Roman" panose="02020603050405020304" pitchFamily="18" charset="0"/>
              </a:rPr>
              <a:t>	Logistic Regression:</a:t>
            </a:r>
            <a:r>
              <a:rPr lang="en-US" sz="1200" dirty="0">
                <a:latin typeface="Times New Roman" panose="02020603050405020304" pitchFamily="18" charset="0"/>
                <a:cs typeface="Times New Roman" panose="02020603050405020304" pitchFamily="18" charset="0"/>
              </a:rPr>
              <a:t> A linear model used to predict the probability of an email being spam or ham.</a:t>
            </a:r>
          </a:p>
          <a:p>
            <a:r>
              <a:rPr lang="en-US" sz="1200" b="1" dirty="0">
                <a:latin typeface="Times New Roman" panose="02020603050405020304" pitchFamily="18" charset="0"/>
                <a:cs typeface="Times New Roman" panose="02020603050405020304" pitchFamily="18" charset="0"/>
              </a:rPr>
              <a:t>	Stacking Ensemble:</a:t>
            </a:r>
            <a:r>
              <a:rPr lang="en-US" sz="1200" dirty="0">
                <a:latin typeface="Times New Roman" panose="02020603050405020304" pitchFamily="18" charset="0"/>
                <a:cs typeface="Times New Roman" panose="02020603050405020304" pitchFamily="18" charset="0"/>
              </a:rPr>
              <a:t> Combines multiple models (SVM + Logistic Regression) to improve accuracy by 	leveraging the strengths of each model.</a:t>
            </a:r>
          </a:p>
          <a:p>
            <a:r>
              <a:rPr lang="en-US" sz="1200" b="1" dirty="0">
                <a:latin typeface="Times New Roman" panose="02020603050405020304" pitchFamily="18" charset="0"/>
                <a:cs typeface="Times New Roman" panose="02020603050405020304" pitchFamily="18" charset="0"/>
              </a:rPr>
              <a:t>4. Model Training:</a:t>
            </a:r>
          </a:p>
          <a:p>
            <a:r>
              <a:rPr lang="en-US" sz="1200" b="1" dirty="0">
                <a:latin typeface="Times New Roman" panose="02020603050405020304" pitchFamily="18" charset="0"/>
                <a:cs typeface="Times New Roman" panose="02020603050405020304" pitchFamily="18" charset="0"/>
              </a:rPr>
              <a:t>	Learning Patterns:</a:t>
            </a:r>
            <a:r>
              <a:rPr lang="en-US" sz="1200" dirty="0">
                <a:latin typeface="Times New Roman" panose="02020603050405020304" pitchFamily="18" charset="0"/>
                <a:cs typeface="Times New Roman" panose="02020603050405020304" pitchFamily="18" charset="0"/>
              </a:rPr>
              <a:t> The models are trained on the pre-processed data to recognize spam and ham patterns.</a:t>
            </a:r>
          </a:p>
          <a:p>
            <a:r>
              <a:rPr lang="en-US" sz="1200" b="1" dirty="0">
                <a:latin typeface="Times New Roman" panose="02020603050405020304" pitchFamily="18" charset="0"/>
                <a:cs typeface="Times New Roman" panose="02020603050405020304" pitchFamily="18" charset="0"/>
              </a:rPr>
              <a:t>	Optimization:</a:t>
            </a:r>
            <a:r>
              <a:rPr lang="en-US" sz="1200" dirty="0">
                <a:latin typeface="Times New Roman" panose="02020603050405020304" pitchFamily="18" charset="0"/>
                <a:cs typeface="Times New Roman" panose="02020603050405020304" pitchFamily="18" charset="0"/>
              </a:rPr>
              <a:t> Hyperparameters are fine-tuned to improve model performance.</a:t>
            </a:r>
          </a:p>
          <a:p>
            <a:r>
              <a:rPr lang="en-US" sz="1200" b="1" dirty="0">
                <a:latin typeface="Times New Roman" panose="02020603050405020304" pitchFamily="18" charset="0"/>
                <a:cs typeface="Times New Roman" panose="02020603050405020304" pitchFamily="18" charset="0"/>
              </a:rPr>
              <a:t>5. Evaluation:</a:t>
            </a:r>
          </a:p>
          <a:p>
            <a:r>
              <a:rPr lang="en-US" sz="1200" b="1" dirty="0">
                <a:latin typeface="Times New Roman" panose="02020603050405020304" pitchFamily="18" charset="0"/>
                <a:cs typeface="Times New Roman" panose="02020603050405020304" pitchFamily="18" charset="0"/>
              </a:rPr>
              <a:t>	Performance Metrics:</a:t>
            </a:r>
            <a:r>
              <a:rPr lang="en-US" sz="1200" dirty="0">
                <a:latin typeface="Times New Roman" panose="02020603050405020304" pitchFamily="18" charset="0"/>
                <a:cs typeface="Times New Roman" panose="02020603050405020304" pitchFamily="18" charset="0"/>
              </a:rPr>
              <a:t> The models are evaluated using </a:t>
            </a:r>
            <a:r>
              <a:rPr lang="en-US" sz="1200" b="1" dirty="0">
                <a:latin typeface="Times New Roman" panose="02020603050405020304" pitchFamily="18" charset="0"/>
                <a:cs typeface="Times New Roman" panose="02020603050405020304" pitchFamily="18" charset="0"/>
              </a:rPr>
              <a:t>accuracy</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precision</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recall</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F1-score</a:t>
            </a: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	Error Analysis:</a:t>
            </a:r>
            <a:r>
              <a:rPr lang="en-US" sz="1200" dirty="0">
                <a:latin typeface="Times New Roman" panose="02020603050405020304" pitchFamily="18" charset="0"/>
                <a:cs typeface="Times New Roman" panose="02020603050405020304" pitchFamily="18" charset="0"/>
              </a:rPr>
              <a:t> Identifies mistakes (false positives and false negatives) to understand model limitations and  	guide improvements.</a:t>
            </a:r>
          </a:p>
        </p:txBody>
      </p:sp>
      <p:sp>
        <p:nvSpPr>
          <p:cNvPr id="5" name="Rectangle 2">
            <a:extLst>
              <a:ext uri="{FF2B5EF4-FFF2-40B4-BE49-F238E27FC236}">
                <a16:creationId xmlns:a16="http://schemas.microsoft.com/office/drawing/2014/main" id="{9AAF9F8F-9877-1243-BF92-74D8C3F1781F}"/>
              </a:ext>
            </a:extLst>
          </p:cNvPr>
          <p:cNvSpPr txBox="1">
            <a:spLocks noChangeArrowheads="1"/>
          </p:cNvSpPr>
          <p:nvPr/>
        </p:nvSpPr>
        <p:spPr>
          <a:xfrm>
            <a:off x="366184" y="294016"/>
            <a:ext cx="6536079" cy="870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solidFill>
                  <a:schemeClr val="bg1"/>
                </a:solidFill>
                <a:latin typeface="Times New Roman" panose="02020603050405020304" pitchFamily="18" charset="0"/>
                <a:cs typeface="Times New Roman" panose="02020603050405020304" pitchFamily="18" charset="0"/>
              </a:rPr>
              <a:t>UNDERSTANDING THE FUNCTIONS</a:t>
            </a:r>
          </a:p>
        </p:txBody>
      </p:sp>
      <p:sp>
        <p:nvSpPr>
          <p:cNvPr id="2" name="Slide Number Placeholder 1">
            <a:extLst>
              <a:ext uri="{FF2B5EF4-FFF2-40B4-BE49-F238E27FC236}">
                <a16:creationId xmlns:a16="http://schemas.microsoft.com/office/drawing/2014/main" id="{16AB81F8-0768-4973-B1B1-77582F122E01}"/>
              </a:ext>
            </a:extLst>
          </p:cNvPr>
          <p:cNvSpPr>
            <a:spLocks noGrp="1"/>
          </p:cNvSpPr>
          <p:nvPr>
            <p:ph type="sldNum" sz="quarter" idx="12"/>
          </p:nvPr>
        </p:nvSpPr>
        <p:spPr/>
        <p:txBody>
          <a:bodyPr/>
          <a:lstStyle/>
          <a:p>
            <a:fld id="{1825A77A-971A-3244-890F-3B99F774724A}" type="slidenum">
              <a:rPr lang="en-US" smtClean="0"/>
              <a:pPr/>
              <a:t>10</a:t>
            </a:fld>
            <a:endParaRPr lang="en-US" dirty="0"/>
          </a:p>
        </p:txBody>
      </p:sp>
    </p:spTree>
    <p:extLst>
      <p:ext uri="{BB962C8B-B14F-4D97-AF65-F5344CB8AC3E}">
        <p14:creationId xmlns:p14="http://schemas.microsoft.com/office/powerpoint/2010/main" val="414897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CC3C0-1675-33E3-41ED-67DC631584CF}"/>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76ECD2D5-3A33-8699-0B17-CA655478191A}"/>
              </a:ext>
            </a:extLst>
          </p:cNvPr>
          <p:cNvSpPr txBox="1">
            <a:spLocks noChangeArrowheads="1"/>
          </p:cNvSpPr>
          <p:nvPr/>
        </p:nvSpPr>
        <p:spPr>
          <a:xfrm>
            <a:off x="129309" y="295563"/>
            <a:ext cx="8827290" cy="5537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chemeClr val="bg1"/>
                </a:solidFill>
                <a:latin typeface="Times New Roman" panose="02020603050405020304" pitchFamily="18" charset="0"/>
                <a:cs typeface="Times New Roman" panose="02020603050405020304" pitchFamily="18" charset="0"/>
              </a:rPr>
              <a:t>OBTAINED RESULTS</a:t>
            </a:r>
          </a:p>
        </p:txBody>
      </p:sp>
      <p:sp>
        <p:nvSpPr>
          <p:cNvPr id="4" name="Text Placeholder 3">
            <a:extLst>
              <a:ext uri="{FF2B5EF4-FFF2-40B4-BE49-F238E27FC236}">
                <a16:creationId xmlns:a16="http://schemas.microsoft.com/office/drawing/2014/main" id="{45E33B23-6DED-9FF8-CD1F-81BD584CC0EC}"/>
              </a:ext>
            </a:extLst>
          </p:cNvPr>
          <p:cNvSpPr>
            <a:spLocks noGrp="1"/>
          </p:cNvSpPr>
          <p:nvPr>
            <p:ph type="body" sz="half" idx="2"/>
          </p:nvPr>
        </p:nvSpPr>
        <p:spPr>
          <a:xfrm>
            <a:off x="239270" y="1120320"/>
            <a:ext cx="4977164" cy="5376273"/>
          </a:xfrm>
        </p:spPr>
        <p:txBody>
          <a:bodyPr vert="horz" lIns="91440" tIns="45720" rIns="91440" bIns="45720" rtlCol="0">
            <a:normAutofit lnSpcReduction="10000"/>
          </a:bodyPr>
          <a:lstStyle/>
          <a:p>
            <a:r>
              <a:rPr lang="en-US" sz="2800" b="1" dirty="0">
                <a:latin typeface="Times New Roman" panose="02020603050405020304" pitchFamily="18" charset="0"/>
                <a:cs typeface="Times New Roman" panose="02020603050405020304" pitchFamily="18" charset="0"/>
              </a:rPr>
              <a:t>Support Vector Machine (SVM):</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 powerful classifier that seeks the optimal hyperplane that separates spam and ham emails with the largest possible margin.</a:t>
            </a:r>
          </a:p>
          <a:p>
            <a:r>
              <a:rPr lang="en-US" b="1" dirty="0">
                <a:latin typeface="Times New Roman" panose="02020603050405020304" pitchFamily="18" charset="0"/>
                <a:cs typeface="Times New Roman" panose="02020603050405020304" pitchFamily="18" charset="0"/>
              </a:rPr>
              <a:t>How It Works: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SVM works by </a:t>
            </a:r>
            <a:r>
              <a:rPr lang="en-US" b="1" dirty="0">
                <a:latin typeface="Times New Roman" panose="02020603050405020304" pitchFamily="18" charset="0"/>
                <a:cs typeface="Times New Roman" panose="02020603050405020304" pitchFamily="18" charset="0"/>
              </a:rPr>
              <a:t>transforming</a:t>
            </a:r>
            <a:r>
              <a:rPr lang="en-US" dirty="0">
                <a:latin typeface="Times New Roman" panose="02020603050405020304" pitchFamily="18" charset="0"/>
                <a:cs typeface="Times New Roman" panose="02020603050405020304" pitchFamily="18" charset="0"/>
              </a:rPr>
              <a:t> the data into a higher-dimensional space (if necessary) and then finding a hyperplane (decision boundary) that best divides the classes.</a:t>
            </a:r>
          </a:p>
          <a:p>
            <a:pPr lvl="1"/>
            <a:r>
              <a:rPr lang="en-US" dirty="0">
                <a:latin typeface="Times New Roman" panose="02020603050405020304" pitchFamily="18" charset="0"/>
                <a:cs typeface="Times New Roman" panose="02020603050405020304" pitchFamily="18" charset="0"/>
              </a:rPr>
              <a:t>It maximizes the </a:t>
            </a:r>
            <a:r>
              <a:rPr lang="en-US" b="1" dirty="0">
                <a:latin typeface="Times New Roman" panose="02020603050405020304" pitchFamily="18" charset="0"/>
                <a:cs typeface="Times New Roman" panose="02020603050405020304" pitchFamily="18" charset="0"/>
              </a:rPr>
              <a:t>margin</a:t>
            </a:r>
            <a:r>
              <a:rPr lang="en-US" dirty="0">
                <a:latin typeface="Times New Roman" panose="02020603050405020304" pitchFamily="18" charset="0"/>
                <a:cs typeface="Times New Roman" panose="02020603050405020304" pitchFamily="18" charset="0"/>
              </a:rPr>
              <a:t> between the nearest points (called </a:t>
            </a:r>
            <a:r>
              <a:rPr lang="en-US" b="1" dirty="0">
                <a:latin typeface="Times New Roman" panose="02020603050405020304" pitchFamily="18" charset="0"/>
                <a:cs typeface="Times New Roman" panose="02020603050405020304" pitchFamily="18" charset="0"/>
              </a:rPr>
              <a:t>support vectors</a:t>
            </a:r>
            <a:r>
              <a:rPr lang="en-US" dirty="0">
                <a:latin typeface="Times New Roman" panose="02020603050405020304" pitchFamily="18" charset="0"/>
                <a:cs typeface="Times New Roman" panose="02020603050405020304" pitchFamily="18" charset="0"/>
              </a:rPr>
              <a:t>) of each class, making it robust to overfitting in high-dimensional spaces.</a:t>
            </a:r>
          </a:p>
          <a:p>
            <a:r>
              <a:rPr lang="en-US" b="1" dirty="0">
                <a:latin typeface="Times New Roman" panose="02020603050405020304" pitchFamily="18" charset="0"/>
                <a:cs typeface="Times New Roman" panose="02020603050405020304" pitchFamily="18" charset="0"/>
              </a:rPr>
              <a:t>Advantages: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Handles non-linear data well using kernel tricks.</a:t>
            </a:r>
          </a:p>
          <a:p>
            <a:pPr lvl="1"/>
            <a:r>
              <a:rPr lang="en-US" dirty="0">
                <a:latin typeface="Times New Roman" panose="02020603050405020304" pitchFamily="18" charset="0"/>
                <a:cs typeface="Times New Roman" panose="02020603050405020304" pitchFamily="18" charset="0"/>
              </a:rPr>
              <a:t>Effective in high-dimensional spaces (ideal for text data with many features).</a:t>
            </a:r>
          </a:p>
          <a:p>
            <a:r>
              <a:rPr lang="en-US" b="1" dirty="0">
                <a:latin typeface="Times New Roman" panose="02020603050405020304" pitchFamily="18" charset="0"/>
                <a:cs typeface="Times New Roman" panose="02020603050405020304" pitchFamily="18" charset="0"/>
              </a:rPr>
              <a:t>Limitations:</a:t>
            </a: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Memory Intensive</a:t>
            </a:r>
            <a:r>
              <a:rPr lang="en-US" dirty="0">
                <a:latin typeface="Times New Roman" panose="02020603050405020304" pitchFamily="18" charset="0"/>
                <a:cs typeface="Times New Roman" panose="02020603050405020304" pitchFamily="18" charset="0"/>
              </a:rPr>
              <a:t>: May struggle with very large datasets or noisy data.</a:t>
            </a:r>
          </a:p>
          <a:p>
            <a:pPr lvl="1"/>
            <a:r>
              <a:rPr lang="en-US" b="1" dirty="0">
                <a:latin typeface="Times New Roman" panose="02020603050405020304" pitchFamily="18" charset="0"/>
                <a:cs typeface="Times New Roman" panose="02020603050405020304" pitchFamily="18" charset="0"/>
              </a:rPr>
              <a:t>No direct probability outputs</a:t>
            </a:r>
            <a:r>
              <a:rPr lang="en-US" dirty="0">
                <a:latin typeface="Times New Roman" panose="02020603050405020304" pitchFamily="18" charset="0"/>
                <a:cs typeface="Times New Roman" panose="02020603050405020304" pitchFamily="18" charset="0"/>
              </a:rPr>
              <a:t> (unless using a </a:t>
            </a:r>
            <a:r>
              <a:rPr lang="en-US" b="1" dirty="0">
                <a:latin typeface="Times New Roman" panose="02020603050405020304" pitchFamily="18" charset="0"/>
                <a:cs typeface="Times New Roman" panose="02020603050405020304" pitchFamily="18" charset="0"/>
              </a:rPr>
              <a:t>probability-calibrated SVM</a:t>
            </a:r>
            <a:r>
              <a:rPr lang="en-US" dirty="0">
                <a:latin typeface="Times New Roman" panose="02020603050405020304" pitchFamily="18" charset="0"/>
                <a:cs typeface="Times New Roman" panose="02020603050405020304" pitchFamily="18" charset="0"/>
              </a:rPr>
              <a:t>, which can be computationally expensive).</a:t>
            </a:r>
          </a:p>
          <a:p>
            <a:pPr lvl="1"/>
            <a:endParaRPr 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AC1D11F-333D-76D1-3BAF-92704F5515FB}"/>
              </a:ext>
            </a:extLst>
          </p:cNvPr>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spcAft>
                <a:spcPts val="600"/>
              </a:spcAft>
            </a:pPr>
            <a:fld id="{1825A77A-971A-3244-890F-3B99F774724A}" type="slidenum">
              <a:rPr lang="en-US" smtClean="0"/>
              <a:pPr>
                <a:spcAft>
                  <a:spcPts val="600"/>
                </a:spcAft>
              </a:pPr>
              <a:t>11</a:t>
            </a:fld>
            <a:endParaRPr lang="en-US"/>
          </a:p>
        </p:txBody>
      </p:sp>
      <p:pic>
        <p:nvPicPr>
          <p:cNvPr id="6" name="Picture 5" descr="A screenshot of a computer&#10;&#10;AI-generated content may be incorrect.">
            <a:extLst>
              <a:ext uri="{FF2B5EF4-FFF2-40B4-BE49-F238E27FC236}">
                <a16:creationId xmlns:a16="http://schemas.microsoft.com/office/drawing/2014/main" id="{12B959DF-6F8B-B342-8AB0-8BF9AB9387D8}"/>
              </a:ext>
            </a:extLst>
          </p:cNvPr>
          <p:cNvPicPr>
            <a:picLocks noChangeAspect="1"/>
          </p:cNvPicPr>
          <p:nvPr/>
        </p:nvPicPr>
        <p:blipFill>
          <a:blip r:embed="rId2"/>
          <a:srcRect r="33403"/>
          <a:stretch>
            <a:fillRect/>
          </a:stretch>
        </p:blipFill>
        <p:spPr>
          <a:xfrm>
            <a:off x="5290526" y="1199071"/>
            <a:ext cx="3482384" cy="5073235"/>
          </a:xfrm>
          <a:prstGeom prst="rect">
            <a:avLst/>
          </a:prstGeom>
        </p:spPr>
      </p:pic>
    </p:spTree>
    <p:extLst>
      <p:ext uri="{BB962C8B-B14F-4D97-AF65-F5344CB8AC3E}">
        <p14:creationId xmlns:p14="http://schemas.microsoft.com/office/powerpoint/2010/main" val="10850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8077-86A5-820E-9B2C-5DDEC64C9BB4}"/>
              </a:ext>
            </a:extLst>
          </p:cNvPr>
          <p:cNvSpPr>
            <a:spLocks noGrp="1"/>
          </p:cNvSpPr>
          <p:nvPr>
            <p:ph type="title"/>
          </p:nvPr>
        </p:nvSpPr>
        <p:spPr>
          <a:xfrm>
            <a:off x="104908" y="-129805"/>
            <a:ext cx="3984492" cy="1600200"/>
          </a:xfrm>
        </p:spPr>
        <p:txBody>
          <a:bodyPr/>
          <a:lstStyle/>
          <a:p>
            <a:r>
              <a:rPr lang="en-US" b="1" dirty="0">
                <a:latin typeface="Times New Roman" panose="02020603050405020304" pitchFamily="18" charset="0"/>
                <a:cs typeface="Times New Roman" panose="02020603050405020304" pitchFamily="18" charset="0"/>
              </a:rPr>
              <a:t>Logistic Regression:</a:t>
            </a:r>
          </a:p>
        </p:txBody>
      </p:sp>
      <p:pic>
        <p:nvPicPr>
          <p:cNvPr id="7" name="Picture Placeholder 6" descr="A screenshot of a computer&#10;&#10;AI-generated content may be incorrect.">
            <a:extLst>
              <a:ext uri="{FF2B5EF4-FFF2-40B4-BE49-F238E27FC236}">
                <a16:creationId xmlns:a16="http://schemas.microsoft.com/office/drawing/2014/main" id="{37902375-2769-32F2-D834-EA8288034FFD}"/>
              </a:ext>
            </a:extLst>
          </p:cNvPr>
          <p:cNvPicPr>
            <a:picLocks noGrp="1" noChangeAspect="1"/>
          </p:cNvPicPr>
          <p:nvPr>
            <p:ph type="pic" idx="1"/>
          </p:nvPr>
        </p:nvPicPr>
        <p:blipFill>
          <a:blip r:embed="rId2"/>
          <a:srcRect l="759" r="41948"/>
          <a:stretch>
            <a:fillRect/>
          </a:stretch>
        </p:blipFill>
        <p:spPr>
          <a:xfrm>
            <a:off x="5902007" y="1233171"/>
            <a:ext cx="2949177" cy="4873625"/>
          </a:xfrm>
        </p:spPr>
      </p:pic>
      <p:sp>
        <p:nvSpPr>
          <p:cNvPr id="5" name="Slide Number Placeholder 4">
            <a:extLst>
              <a:ext uri="{FF2B5EF4-FFF2-40B4-BE49-F238E27FC236}">
                <a16:creationId xmlns:a16="http://schemas.microsoft.com/office/drawing/2014/main" id="{A1AB0D60-C3DE-B0FB-E832-EE98BCEE7BE7}"/>
              </a:ext>
            </a:extLst>
          </p:cNvPr>
          <p:cNvSpPr>
            <a:spLocks noGrp="1"/>
          </p:cNvSpPr>
          <p:nvPr>
            <p:ph type="sldNum" sz="quarter" idx="12"/>
          </p:nvPr>
        </p:nvSpPr>
        <p:spPr/>
        <p:txBody>
          <a:bodyPr/>
          <a:lstStyle/>
          <a:p>
            <a:fld id="{1825A77A-971A-3244-890F-3B99F774724A}" type="slidenum">
              <a:rPr lang="en-US" smtClean="0"/>
              <a:pPr/>
              <a:t>12</a:t>
            </a:fld>
            <a:endParaRPr lang="en-US" dirty="0"/>
          </a:p>
        </p:txBody>
      </p:sp>
      <p:sp>
        <p:nvSpPr>
          <p:cNvPr id="8" name="Rectangle 1">
            <a:extLst>
              <a:ext uri="{FF2B5EF4-FFF2-40B4-BE49-F238E27FC236}">
                <a16:creationId xmlns:a16="http://schemas.microsoft.com/office/drawing/2014/main" id="{C6C00B60-23B0-477A-4BA3-63F81E100C81}"/>
              </a:ext>
            </a:extLst>
          </p:cNvPr>
          <p:cNvSpPr>
            <a:spLocks noGrp="1" noChangeArrowheads="1"/>
          </p:cNvSpPr>
          <p:nvPr>
            <p:ph type="body" sz="half" idx="2"/>
          </p:nvPr>
        </p:nvSpPr>
        <p:spPr bwMode="auto">
          <a:xfrm>
            <a:off x="104908" y="1584148"/>
            <a:ext cx="5957227"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endParaRPr lang="en-US" altLang="en-US" b="1" dirty="0">
              <a:latin typeface="Times New Roman" panose="02020603050405020304" pitchFamily="18" charset="0"/>
              <a:cs typeface="Times New Roman" panose="02020603050405020304" pitchFamily="18" charset="0"/>
            </a:endParaRPr>
          </a:p>
          <a:p>
            <a:pPr lvl="1" defTabSz="91440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linear model that predicts the probability of an email being spam or ham based on the relationship between the input features and the log-odds of the 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 It Works: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defTabSz="91440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uses 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sigmoid function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map the output of a linear equation to a probability between 0 and 1.</a:t>
            </a:r>
          </a:p>
          <a:p>
            <a:pPr lvl="1" defTabSz="91440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logistic regression model tries to find the best coefficients (weights) for each feature (word or term) so that the linear combination of features leads to the correct classification.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Advantages: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defTabSz="914400" eaLnBrk="0" fontAlgn="base" hangingPunct="0">
              <a:lnSpc>
                <a:spcPct val="10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Simple &amp; Interpretable: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Easily interpretable, where the weights of features give insights into which words contribute to classification.</a:t>
            </a:r>
          </a:p>
          <a:p>
            <a:pPr lvl="1" defTabSz="914400" eaLnBrk="0" fontAlgn="base" hangingPunct="0">
              <a:lnSpc>
                <a:spcPct val="10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Requires less computational power and can handle large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Limitations: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defTabSz="914400" eaLnBrk="0" fontAlgn="base" hangingPunct="0">
              <a:lnSpc>
                <a:spcPct val="10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Linear Assumption: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Assumes a linear relationship between features, which may not capture complex patterns (e.g., interactions between words in spam/ham classification).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196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B555-12DD-3EBE-ADB9-144FE58E9BF6}"/>
              </a:ext>
            </a:extLst>
          </p:cNvPr>
          <p:cNvSpPr>
            <a:spLocks noGrp="1"/>
          </p:cNvSpPr>
          <p:nvPr>
            <p:ph type="title"/>
          </p:nvPr>
        </p:nvSpPr>
        <p:spPr>
          <a:xfrm>
            <a:off x="112142" y="308316"/>
            <a:ext cx="4295956" cy="1600200"/>
          </a:xfrm>
        </p:spPr>
        <p:txBody>
          <a:bodyPr/>
          <a:lstStyle/>
          <a:p>
            <a:r>
              <a:rPr lang="en-US" b="1" dirty="0">
                <a:latin typeface="Times New Roman" panose="02020603050405020304" pitchFamily="18" charset="0"/>
                <a:cs typeface="Times New Roman" panose="02020603050405020304" pitchFamily="18" charset="0"/>
              </a:rPr>
              <a:t>Stacking Ensemble: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 name="Picture Placeholder 7" descr="A screenshot of a computer&#10;&#10;AI-generated content may be incorrect.">
            <a:extLst>
              <a:ext uri="{FF2B5EF4-FFF2-40B4-BE49-F238E27FC236}">
                <a16:creationId xmlns:a16="http://schemas.microsoft.com/office/drawing/2014/main" id="{8D89F8CE-27A0-3D34-C017-3AD4BE253E49}"/>
              </a:ext>
            </a:extLst>
          </p:cNvPr>
          <p:cNvPicPr>
            <a:picLocks noGrp="1" noChangeAspect="1"/>
          </p:cNvPicPr>
          <p:nvPr>
            <p:ph type="pic" idx="1"/>
          </p:nvPr>
        </p:nvPicPr>
        <p:blipFill>
          <a:blip r:embed="rId2"/>
          <a:srcRect t="2040" r="25765" b="2040"/>
          <a:stretch>
            <a:fillRect/>
          </a:stretch>
        </p:blipFill>
        <p:spPr>
          <a:xfrm>
            <a:off x="5543661" y="1422950"/>
            <a:ext cx="3436435" cy="4873625"/>
          </a:xfrm>
        </p:spPr>
      </p:pic>
      <p:sp>
        <p:nvSpPr>
          <p:cNvPr id="5" name="Slide Number Placeholder 4">
            <a:extLst>
              <a:ext uri="{FF2B5EF4-FFF2-40B4-BE49-F238E27FC236}">
                <a16:creationId xmlns:a16="http://schemas.microsoft.com/office/drawing/2014/main" id="{773CB32A-2080-CC8F-B61E-09E677C88629}"/>
              </a:ext>
            </a:extLst>
          </p:cNvPr>
          <p:cNvSpPr>
            <a:spLocks noGrp="1"/>
          </p:cNvSpPr>
          <p:nvPr>
            <p:ph type="sldNum" sz="quarter" idx="12"/>
          </p:nvPr>
        </p:nvSpPr>
        <p:spPr/>
        <p:txBody>
          <a:bodyPr/>
          <a:lstStyle/>
          <a:p>
            <a:fld id="{1825A77A-971A-3244-890F-3B99F774724A}" type="slidenum">
              <a:rPr lang="en-US" smtClean="0"/>
              <a:pPr/>
              <a:t>13</a:t>
            </a:fld>
            <a:endParaRPr lang="en-US" dirty="0"/>
          </a:p>
        </p:txBody>
      </p:sp>
      <p:sp>
        <p:nvSpPr>
          <p:cNvPr id="6" name="Rectangle 1">
            <a:extLst>
              <a:ext uri="{FF2B5EF4-FFF2-40B4-BE49-F238E27FC236}">
                <a16:creationId xmlns:a16="http://schemas.microsoft.com/office/drawing/2014/main" id="{67DF8DC6-DD79-5C7D-476B-AA5D92E48CBD}"/>
              </a:ext>
            </a:extLst>
          </p:cNvPr>
          <p:cNvSpPr>
            <a:spLocks noGrp="1" noChangeArrowheads="1"/>
          </p:cNvSpPr>
          <p:nvPr>
            <p:ph type="body" sz="half" idx="2"/>
          </p:nvPr>
        </p:nvSpPr>
        <p:spPr bwMode="auto">
          <a:xfrm>
            <a:off x="172528" y="1604582"/>
            <a:ext cx="5391510"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lvl="1" defTabSz="91440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Combines the predictions from multiple base models (e.g., SVM and Logistic Regression) to create a stronger, more accurate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 It Works: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defTabSz="91440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base learners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(SVM and Logistic Regression) make predictions independently.</a:t>
            </a:r>
          </a:p>
          <a:p>
            <a:pPr lvl="1" defTabSz="91440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meta-learner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(often a simpler model like Logistic Regression) is trained to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predictions of the base models and produce the final classification.</a:t>
            </a:r>
          </a:p>
          <a:p>
            <a:pPr lvl="1" defTabSz="91440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method leverages the strengths of different algorithms to improve the overall prediction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Advantages: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defTabSz="914400" eaLnBrk="0" fontAlgn="base" hangingPunct="0">
              <a:lnSpc>
                <a:spcPct val="10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Accuracy: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Stacking often outperforms individual models because it combines the best aspects of multiple models.</a:t>
            </a:r>
          </a:p>
          <a:p>
            <a:pPr lvl="1" defTabSz="914400" eaLnBrk="0" fontAlgn="base" hangingPunct="0">
              <a:lnSpc>
                <a:spcPct val="10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Flexibility: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Works well with various types of models, both linear and non-linear.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Limitations: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defTabSz="914400" eaLnBrk="0" fontAlgn="base" hangingPunct="0">
              <a:lnSpc>
                <a:spcPct val="10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Complexity: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Requires more computation and training time due to multiple models.</a:t>
            </a:r>
          </a:p>
          <a:p>
            <a:pPr lvl="1" defTabSz="914400" eaLnBrk="0" fontAlgn="base" hangingPunct="0">
              <a:lnSpc>
                <a:spcPct val="100000"/>
              </a:lnSpc>
              <a:spcBef>
                <a:spcPct val="0"/>
              </a:spcBef>
              <a:spcAft>
                <a:spcPct val="0"/>
              </a:spcAft>
              <a:buFontTx/>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Risk of Overfitting: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not properly tuned, stacking can overfit the training data, especially with weak base learners.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2125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C247-D396-0870-52C5-C0C0E8D9E8CA}"/>
              </a:ext>
            </a:extLst>
          </p:cNvPr>
          <p:cNvSpPr>
            <a:spLocks noGrp="1"/>
          </p:cNvSpPr>
          <p:nvPr>
            <p:ph type="title"/>
          </p:nvPr>
        </p:nvSpPr>
        <p:spPr>
          <a:xfrm>
            <a:off x="309474" y="-26285"/>
            <a:ext cx="7324903" cy="1325563"/>
          </a:xfrm>
        </p:spPr>
        <p:txBody>
          <a:bodyPr anchor="ctr">
            <a:normAutofit/>
          </a:bodyPr>
          <a:lstStyle/>
          <a:p>
            <a:r>
              <a:rPr lang="en-US" sz="3600" dirty="0">
                <a:solidFill>
                  <a:schemeClr val="bg1"/>
                </a:solidFill>
                <a:latin typeface="Times New Roman" panose="02020603050405020304" pitchFamily="18" charset="0"/>
                <a:cs typeface="Times New Roman" panose="02020603050405020304" pitchFamily="18" charset="0"/>
              </a:rPr>
              <a:t>Model Comparison (Summary Plot)</a:t>
            </a:r>
          </a:p>
        </p:txBody>
      </p:sp>
      <p:sp>
        <p:nvSpPr>
          <p:cNvPr id="4" name="Text Placeholder 3">
            <a:extLst>
              <a:ext uri="{FF2B5EF4-FFF2-40B4-BE49-F238E27FC236}">
                <a16:creationId xmlns:a16="http://schemas.microsoft.com/office/drawing/2014/main" id="{A89BA58D-2884-4DDB-3303-DCB9AF67C7EC}"/>
              </a:ext>
            </a:extLst>
          </p:cNvPr>
          <p:cNvSpPr>
            <a:spLocks noGrp="1"/>
          </p:cNvSpPr>
          <p:nvPr>
            <p:ph sz="half" idx="1"/>
          </p:nvPr>
        </p:nvSpPr>
        <p:spPr>
          <a:xfrm>
            <a:off x="111065" y="1115036"/>
            <a:ext cx="5228686" cy="5742964"/>
          </a:xfrm>
        </p:spPr>
        <p:txBody>
          <a:bodyPr>
            <a:normAutofit/>
          </a:bodyPr>
          <a:lstStyle/>
          <a:p>
            <a:r>
              <a:rPr lang="en-US" sz="2400" b="1" dirty="0">
                <a:latin typeface="Times New Roman" panose="02020603050405020304" pitchFamily="18" charset="0"/>
                <a:cs typeface="Times New Roman" panose="02020603050405020304" pitchFamily="18" charset="0"/>
              </a:rPr>
              <a:t>Comparison of Performance Metrics:</a:t>
            </a:r>
            <a:endParaRPr lang="en-US" sz="1800" b="1" dirty="0">
              <a:latin typeface="Times New Roman" panose="02020603050405020304" pitchFamily="18" charset="0"/>
              <a:cs typeface="Times New Roman" panose="02020603050405020304" pitchFamily="18" charset="0"/>
            </a:endParaRPr>
          </a:p>
          <a:p>
            <a:pPr lvl="1"/>
            <a:r>
              <a:rPr lang="en-US" sz="1800" b="1" dirty="0">
                <a:latin typeface="Times New Roman" panose="02020603050405020304" pitchFamily="18" charset="0"/>
                <a:cs typeface="Times New Roman" panose="02020603050405020304" pitchFamily="18" charset="0"/>
              </a:rPr>
              <a:t>Logistic Regression (LR)</a:t>
            </a:r>
            <a:endParaRPr lang="en-US" sz="1800" dirty="0">
              <a:latin typeface="Times New Roman" panose="02020603050405020304" pitchFamily="18" charset="0"/>
              <a:cs typeface="Times New Roman" panose="02020603050405020304" pitchFamily="18" charset="0"/>
            </a:endParaRPr>
          </a:p>
          <a:p>
            <a:pPr lvl="1"/>
            <a:r>
              <a:rPr lang="en-US" sz="1800" b="1" dirty="0">
                <a:latin typeface="Times New Roman" panose="02020603050405020304" pitchFamily="18" charset="0"/>
                <a:cs typeface="Times New Roman" panose="02020603050405020304" pitchFamily="18" charset="0"/>
              </a:rPr>
              <a:t>Support Vector Machine (SVM)</a:t>
            </a:r>
            <a:endParaRPr lang="en-US" sz="1800" dirty="0">
              <a:latin typeface="Times New Roman" panose="02020603050405020304" pitchFamily="18" charset="0"/>
              <a:cs typeface="Times New Roman" panose="02020603050405020304" pitchFamily="18" charset="0"/>
            </a:endParaRPr>
          </a:p>
          <a:p>
            <a:pPr lvl="1"/>
            <a:r>
              <a:rPr lang="en-US" sz="1800" b="1" dirty="0">
                <a:latin typeface="Times New Roman" panose="02020603050405020304" pitchFamily="18" charset="0"/>
                <a:cs typeface="Times New Roman" panose="02020603050405020304" pitchFamily="18" charset="0"/>
              </a:rPr>
              <a:t>Stacking Ensemble (LR + SVM)</a:t>
            </a:r>
          </a:p>
          <a:p>
            <a:pPr marL="457189" lvl="1" indent="0">
              <a:buNone/>
            </a:pPr>
            <a:endParaRPr lang="en-US" sz="18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models were assessed using the following evaluation metrics:</a:t>
            </a:r>
          </a:p>
          <a:p>
            <a:pPr lvl="1"/>
            <a:r>
              <a:rPr lang="en-US" sz="1800" b="1" dirty="0">
                <a:latin typeface="Times New Roman" panose="02020603050405020304" pitchFamily="18" charset="0"/>
                <a:cs typeface="Times New Roman" panose="02020603050405020304" pitchFamily="18" charset="0"/>
              </a:rPr>
              <a:t>Accuracy</a:t>
            </a:r>
            <a:r>
              <a:rPr lang="en-US" sz="1800" dirty="0">
                <a:latin typeface="Times New Roman" panose="02020603050405020304" pitchFamily="18" charset="0"/>
                <a:cs typeface="Times New Roman" panose="02020603050405020304" pitchFamily="18" charset="0"/>
              </a:rPr>
              <a:t> – Overall correctness of predictions.</a:t>
            </a:r>
          </a:p>
          <a:p>
            <a:pPr lvl="1"/>
            <a:r>
              <a:rPr lang="en-US" sz="1800" b="1" dirty="0">
                <a:latin typeface="Times New Roman" panose="02020603050405020304" pitchFamily="18" charset="0"/>
                <a:cs typeface="Times New Roman" panose="02020603050405020304" pitchFamily="18" charset="0"/>
              </a:rPr>
              <a:t>Precision</a:t>
            </a:r>
            <a:r>
              <a:rPr lang="en-US" sz="1800" dirty="0">
                <a:latin typeface="Times New Roman" panose="02020603050405020304" pitchFamily="18" charset="0"/>
                <a:cs typeface="Times New Roman" panose="02020603050405020304" pitchFamily="18" charset="0"/>
              </a:rPr>
              <a:t> – Accuracy of positive predictions (Spam).</a:t>
            </a:r>
          </a:p>
          <a:p>
            <a:pPr lvl="1"/>
            <a:r>
              <a:rPr lang="en-US" sz="1800" b="1" dirty="0">
                <a:latin typeface="Times New Roman" panose="02020603050405020304" pitchFamily="18" charset="0"/>
                <a:cs typeface="Times New Roman" panose="02020603050405020304" pitchFamily="18" charset="0"/>
              </a:rPr>
              <a:t>Recall</a:t>
            </a:r>
            <a:r>
              <a:rPr lang="en-US" sz="1800" dirty="0">
                <a:latin typeface="Times New Roman" panose="02020603050405020304" pitchFamily="18" charset="0"/>
                <a:cs typeface="Times New Roman" panose="02020603050405020304" pitchFamily="18" charset="0"/>
              </a:rPr>
              <a:t> – Ability to identify actual Spam emails.</a:t>
            </a:r>
          </a:p>
          <a:p>
            <a:pPr lvl="1"/>
            <a:r>
              <a:rPr lang="en-US" sz="1800" b="1" dirty="0">
                <a:latin typeface="Times New Roman" panose="02020603050405020304" pitchFamily="18" charset="0"/>
                <a:cs typeface="Times New Roman" panose="02020603050405020304" pitchFamily="18" charset="0"/>
              </a:rPr>
              <a:t>F1-Score</a:t>
            </a:r>
            <a:r>
              <a:rPr lang="en-US" sz="1800" dirty="0">
                <a:latin typeface="Times New Roman" panose="02020603050405020304" pitchFamily="18" charset="0"/>
                <a:cs typeface="Times New Roman" panose="02020603050405020304" pitchFamily="18" charset="0"/>
              </a:rPr>
              <a:t> – Balance between Precision and Recall.</a:t>
            </a:r>
          </a:p>
          <a:p>
            <a:pPr lvl="1"/>
            <a:r>
              <a:rPr lang="en-US" sz="1800" b="1" dirty="0">
                <a:latin typeface="Times New Roman" panose="02020603050405020304" pitchFamily="18" charset="0"/>
                <a:cs typeface="Times New Roman" panose="02020603050405020304" pitchFamily="18" charset="0"/>
              </a:rPr>
              <a:t>ROC-AUC</a:t>
            </a:r>
            <a:r>
              <a:rPr lang="en-US" sz="1800" dirty="0">
                <a:latin typeface="Times New Roman" panose="02020603050405020304" pitchFamily="18" charset="0"/>
                <a:cs typeface="Times New Roman" panose="02020603050405020304" pitchFamily="18" charset="0"/>
              </a:rPr>
              <a:t> – Ability to distinguish between Spam and Ham.</a:t>
            </a:r>
          </a:p>
        </p:txBody>
      </p:sp>
      <p:pic>
        <p:nvPicPr>
          <p:cNvPr id="7" name="Picture Placeholder 6" descr="A screenshot of a graph&#10;&#10;AI-generated content may be incorrect.">
            <a:extLst>
              <a:ext uri="{FF2B5EF4-FFF2-40B4-BE49-F238E27FC236}">
                <a16:creationId xmlns:a16="http://schemas.microsoft.com/office/drawing/2014/main" id="{80DB5DA3-23BC-70D8-AE33-F05B4BD0AB28}"/>
              </a:ext>
            </a:extLst>
          </p:cNvPr>
          <p:cNvPicPr>
            <a:picLocks noGrp="1" noChangeAspect="1"/>
          </p:cNvPicPr>
          <p:nvPr>
            <p:ph sz="half" idx="2"/>
          </p:nvPr>
        </p:nvPicPr>
        <p:blipFill>
          <a:blip r:embed="rId2"/>
          <a:srcRect r="21814"/>
          <a:stretch>
            <a:fillRect/>
          </a:stretch>
        </p:blipFill>
        <p:spPr>
          <a:xfrm>
            <a:off x="5029200" y="1984076"/>
            <a:ext cx="3847381" cy="3866834"/>
          </a:xfrm>
          <a:noFill/>
        </p:spPr>
      </p:pic>
      <p:sp>
        <p:nvSpPr>
          <p:cNvPr id="5" name="Slide Number Placeholder 4">
            <a:extLst>
              <a:ext uri="{FF2B5EF4-FFF2-40B4-BE49-F238E27FC236}">
                <a16:creationId xmlns:a16="http://schemas.microsoft.com/office/drawing/2014/main" id="{11C0C838-1AEA-1A6D-0DC2-192A062329E0}"/>
              </a:ext>
            </a:extLst>
          </p:cNvPr>
          <p:cNvSpPr>
            <a:spLocks noGrp="1"/>
          </p:cNvSpPr>
          <p:nvPr>
            <p:ph type="sldNum" sz="quarter" idx="12"/>
          </p:nvPr>
        </p:nvSpPr>
        <p:spPr>
          <a:xfrm>
            <a:off x="6457950" y="6356351"/>
            <a:ext cx="2057400" cy="365125"/>
          </a:xfrm>
        </p:spPr>
        <p:txBody>
          <a:bodyPr anchor="ctr">
            <a:normAutofit/>
          </a:bodyPr>
          <a:lstStyle/>
          <a:p>
            <a:pPr>
              <a:spcAft>
                <a:spcPts val="600"/>
              </a:spcAft>
            </a:pPr>
            <a:fld id="{1825A77A-971A-3244-890F-3B99F774724A}" type="slidenum">
              <a:rPr lang="en-US" smtClean="0"/>
              <a:pPr>
                <a:spcAft>
                  <a:spcPts val="600"/>
                </a:spcAft>
              </a:pPr>
              <a:t>14</a:t>
            </a:fld>
            <a:endParaRPr lang="en-US"/>
          </a:p>
        </p:txBody>
      </p:sp>
    </p:spTree>
    <p:extLst>
      <p:ext uri="{BB962C8B-B14F-4D97-AF65-F5344CB8AC3E}">
        <p14:creationId xmlns:p14="http://schemas.microsoft.com/office/powerpoint/2010/main" val="157649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FC315-DACF-6B15-1B44-8F4A4A48D638}"/>
              </a:ext>
            </a:extLst>
          </p:cNvPr>
          <p:cNvSpPr>
            <a:spLocks noGrp="1"/>
          </p:cNvSpPr>
          <p:nvPr>
            <p:ph type="title"/>
          </p:nvPr>
        </p:nvSpPr>
        <p:spPr>
          <a:xfrm>
            <a:off x="180076" y="-92802"/>
            <a:ext cx="7886700" cy="1325563"/>
          </a:xfrm>
        </p:spPr>
        <p:txBody>
          <a:bodyPr/>
          <a:lstStyle/>
          <a:p>
            <a:r>
              <a:rPr lang="en-US" b="1" dirty="0">
                <a:solidFill>
                  <a:schemeClr val="bg1"/>
                </a:solidFill>
                <a:latin typeface="Times New Roman" panose="02020603050405020304" pitchFamily="18" charset="0"/>
                <a:cs typeface="Times New Roman" panose="02020603050405020304" pitchFamily="18" charset="0"/>
              </a:rPr>
              <a:t>Error Analysis</a:t>
            </a:r>
          </a:p>
        </p:txBody>
      </p:sp>
      <p:sp>
        <p:nvSpPr>
          <p:cNvPr id="3" name="Content Placeholder 2">
            <a:extLst>
              <a:ext uri="{FF2B5EF4-FFF2-40B4-BE49-F238E27FC236}">
                <a16:creationId xmlns:a16="http://schemas.microsoft.com/office/drawing/2014/main" id="{E429AC4A-D563-04FF-0B03-F61C7465ACB3}"/>
              </a:ext>
            </a:extLst>
          </p:cNvPr>
          <p:cNvSpPr>
            <a:spLocks noGrp="1"/>
          </p:cNvSpPr>
          <p:nvPr>
            <p:ph sz="half" idx="1"/>
          </p:nvPr>
        </p:nvSpPr>
        <p:spPr>
          <a:xfrm>
            <a:off x="180076" y="1158168"/>
            <a:ext cx="8335274" cy="5012226"/>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Where Models Struggled:</a:t>
            </a:r>
          </a:p>
          <a:p>
            <a:pPr lvl="1"/>
            <a:r>
              <a:rPr lang="en-US" b="1" dirty="0">
                <a:latin typeface="Times New Roman" panose="02020603050405020304" pitchFamily="18" charset="0"/>
                <a:cs typeface="Times New Roman" panose="02020603050405020304" pitchFamily="18" charset="0"/>
              </a:rPr>
              <a:t>False Positives (FP):</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Legitimate marketing emails flagged as spam (e.g., newsletters).</a:t>
            </a:r>
          </a:p>
          <a:p>
            <a:pPr lvl="1"/>
            <a:r>
              <a:rPr lang="en-US" b="1" dirty="0">
                <a:latin typeface="Times New Roman" panose="02020603050405020304" pitchFamily="18" charset="0"/>
                <a:cs typeface="Times New Roman" panose="02020603050405020304" pitchFamily="18" charset="0"/>
              </a:rPr>
              <a:t>False Negatives (FN):</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Malicious emails classified as ham (e.g., phishing emails).</a:t>
            </a:r>
          </a:p>
          <a:p>
            <a:pPr marL="0" indent="0">
              <a:buNone/>
            </a:pPr>
            <a:r>
              <a:rPr lang="en-US" b="1" dirty="0">
                <a:latin typeface="Times New Roman" panose="02020603050405020304" pitchFamily="18" charset="0"/>
                <a:cs typeface="Times New Roman" panose="02020603050405020304" pitchFamily="18" charset="0"/>
              </a:rPr>
              <a:t>Improvements:</a:t>
            </a:r>
          </a:p>
          <a:p>
            <a:pPr lvl="1"/>
            <a:r>
              <a:rPr lang="en-US" b="1" dirty="0">
                <a:latin typeface="Times New Roman" panose="02020603050405020304" pitchFamily="18" charset="0"/>
                <a:cs typeface="Times New Roman" panose="02020603050405020304" pitchFamily="18" charset="0"/>
              </a:rPr>
              <a:t>Feature Expansion:</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Include </a:t>
            </a:r>
            <a:r>
              <a:rPr lang="en-US" b="1" dirty="0">
                <a:latin typeface="Times New Roman" panose="02020603050405020304" pitchFamily="18" charset="0"/>
                <a:cs typeface="Times New Roman" panose="02020603050405020304" pitchFamily="18" charset="0"/>
              </a:rPr>
              <a:t>email metadata</a:t>
            </a:r>
            <a:r>
              <a:rPr lang="en-US" dirty="0">
                <a:latin typeface="Times New Roman" panose="02020603050405020304" pitchFamily="18" charset="0"/>
                <a:cs typeface="Times New Roman" panose="02020603050405020304" pitchFamily="18" charset="0"/>
              </a:rPr>
              <a:t> (e.g., sender, subject) or </a:t>
            </a:r>
            <a:r>
              <a:rPr lang="en-US" b="1" dirty="0">
                <a:latin typeface="Times New Roman" panose="02020603050405020304" pitchFamily="18" charset="0"/>
                <a:cs typeface="Times New Roman" panose="02020603050405020304" pitchFamily="18" charset="0"/>
              </a:rPr>
              <a:t>semantic embeddings</a:t>
            </a:r>
            <a:r>
              <a:rPr lang="en-US" dirty="0">
                <a:latin typeface="Times New Roman" panose="02020603050405020304" pitchFamily="18" charset="0"/>
                <a:cs typeface="Times New Roman" panose="02020603050405020304" pitchFamily="18" charset="0"/>
              </a:rPr>
              <a:t> using models like BERT.</a:t>
            </a:r>
          </a:p>
          <a:p>
            <a:pPr lvl="1"/>
            <a:r>
              <a:rPr lang="en-US" b="1" dirty="0">
                <a:latin typeface="Times New Roman" panose="02020603050405020304" pitchFamily="18" charset="0"/>
                <a:cs typeface="Times New Roman" panose="02020603050405020304" pitchFamily="18" charset="0"/>
              </a:rPr>
              <a:t>SMOTE (Synthetic Minority Over-sampling Technique):</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Address </a:t>
            </a:r>
            <a:r>
              <a:rPr lang="en-US" b="1" dirty="0">
                <a:latin typeface="Times New Roman" panose="02020603050405020304" pitchFamily="18" charset="0"/>
                <a:cs typeface="Times New Roman" panose="02020603050405020304" pitchFamily="18" charset="0"/>
              </a:rPr>
              <a:t>class imbalance</a:t>
            </a:r>
            <a:r>
              <a:rPr lang="en-US" dirty="0">
                <a:latin typeface="Times New Roman" panose="02020603050405020304" pitchFamily="18" charset="0"/>
                <a:cs typeface="Times New Roman" panose="02020603050405020304" pitchFamily="18" charset="0"/>
              </a:rPr>
              <a:t> by augmenting the spam class in the training set.</a:t>
            </a:r>
          </a:p>
          <a:p>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801E9EA-34A5-9AEC-D3CB-3BE3E11A7C12}"/>
              </a:ext>
            </a:extLst>
          </p:cNvPr>
          <p:cNvSpPr>
            <a:spLocks noGrp="1"/>
          </p:cNvSpPr>
          <p:nvPr>
            <p:ph type="sldNum" sz="quarter" idx="12"/>
          </p:nvPr>
        </p:nvSpPr>
        <p:spPr/>
        <p:txBody>
          <a:bodyPr/>
          <a:lstStyle/>
          <a:p>
            <a:fld id="{1825A77A-971A-3244-890F-3B99F774724A}" type="slidenum">
              <a:rPr lang="en-US" smtClean="0"/>
              <a:pPr/>
              <a:t>15</a:t>
            </a:fld>
            <a:endParaRPr lang="en-US" dirty="0"/>
          </a:p>
        </p:txBody>
      </p:sp>
    </p:spTree>
    <p:extLst>
      <p:ext uri="{BB962C8B-B14F-4D97-AF65-F5344CB8AC3E}">
        <p14:creationId xmlns:p14="http://schemas.microsoft.com/office/powerpoint/2010/main" val="344260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A642-9B23-C2B6-C59D-A840487B77BF}"/>
              </a:ext>
            </a:extLst>
          </p:cNvPr>
          <p:cNvSpPr>
            <a:spLocks noGrp="1"/>
          </p:cNvSpPr>
          <p:nvPr>
            <p:ph type="title"/>
          </p:nvPr>
        </p:nvSpPr>
        <p:spPr>
          <a:xfrm>
            <a:off x="309474" y="-43540"/>
            <a:ext cx="7886700" cy="1325563"/>
          </a:xfrm>
        </p:spPr>
        <p:txBody>
          <a:bodyPr anchor="ctr">
            <a:normAutofit/>
          </a:bodyPr>
          <a:lstStyle/>
          <a:p>
            <a:r>
              <a:rPr lang="en-US" b="1" dirty="0">
                <a:solidFill>
                  <a:schemeClr val="bg1"/>
                </a:solidFill>
                <a:latin typeface="Times New Roman" panose="02020603050405020304" pitchFamily="18" charset="0"/>
                <a:cs typeface="Times New Roman" panose="02020603050405020304" pitchFamily="18" charset="0"/>
              </a:rPr>
              <a:t>Real-World Deployment</a:t>
            </a:r>
          </a:p>
        </p:txBody>
      </p:sp>
      <p:sp>
        <p:nvSpPr>
          <p:cNvPr id="6" name="Rectangle 1">
            <a:extLst>
              <a:ext uri="{FF2B5EF4-FFF2-40B4-BE49-F238E27FC236}">
                <a16:creationId xmlns:a16="http://schemas.microsoft.com/office/drawing/2014/main" id="{1EBDBCB2-F98E-87FA-CA28-EF4278B00847}"/>
              </a:ext>
            </a:extLst>
          </p:cNvPr>
          <p:cNvSpPr>
            <a:spLocks noGrp="1" noChangeArrowheads="1"/>
          </p:cNvSpPr>
          <p:nvPr>
            <p:ph sz="half" idx="1"/>
          </p:nvPr>
        </p:nvSpPr>
        <p:spPr bwMode="auto">
          <a:xfrm>
            <a:off x="366623" y="1149540"/>
            <a:ext cx="4148227" cy="502085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Model Saving &amp; API Deployment:</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189" lvl="1" indent="0" defTabSz="914400" eaLnBrk="0" fontAlgn="base" hangingPunct="0">
              <a:spcBef>
                <a:spcPct val="0"/>
              </a:spcBef>
              <a:spcAft>
                <a:spcPts val="600"/>
              </a:spcAft>
              <a:buFontTx/>
              <a:buChar char="•"/>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Save the trained stacking model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joblib</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457189" lvl="1" indent="0" defTabSz="914400" eaLnBrk="0" fontAlgn="base" hangingPunct="0">
              <a:spcBef>
                <a:spcPct val="0"/>
              </a:spcBef>
              <a:spcAft>
                <a:spcPts val="600"/>
              </a:spcAft>
              <a:buFontTx/>
              <a:buChar char="•"/>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Expose the model via </a:t>
            </a:r>
            <a:r>
              <a:rPr kumimoji="0" lang="en-US" altLang="en-US" sz="1400" b="1" i="0" u="none" strike="noStrike" cap="none" normalizeH="0" baseline="0" dirty="0" err="1">
                <a:ln>
                  <a:noFill/>
                </a:ln>
                <a:effectLst/>
                <a:latin typeface="Times New Roman" panose="02020603050405020304" pitchFamily="18" charset="0"/>
                <a:cs typeface="Times New Roman" panose="02020603050405020304" pitchFamily="18" charset="0"/>
              </a:rPr>
              <a:t>FastAPI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or </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Flask</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for real-time email classification.</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Predicting New Emails:</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189" lvl="1" indent="0" defTabSz="914400" eaLnBrk="0" fontAlgn="base" hangingPunct="0">
              <a:spcBef>
                <a:spcPct val="0"/>
              </a:spcBef>
              <a:spcAft>
                <a:spcPts val="600"/>
              </a:spcAft>
              <a:buFontTx/>
              <a:buChar char="•"/>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Emails can be automatically classified by the model when they arrive.</a:t>
            </a:r>
          </a:p>
          <a:p>
            <a:pPr marL="457189" lvl="1" indent="0" defTabSz="914400" eaLnBrk="0" fontAlgn="base" hangingPunct="0">
              <a:spcBef>
                <a:spcPct val="0"/>
              </a:spcBef>
              <a:spcAft>
                <a:spcPts val="600"/>
              </a:spcAft>
              <a:buFontTx/>
              <a:buChar char="•"/>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Results: Spam or Ham, with confidence score (probability).</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Integration with Email Servers:</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189" lvl="1" indent="0" defTabSz="914400" eaLnBrk="0" fontAlgn="base" hangingPunct="0">
              <a:spcBef>
                <a:spcPct val="0"/>
              </a:spcBef>
              <a:spcAft>
                <a:spcPts val="600"/>
              </a:spcAft>
              <a:buFontTx/>
              <a:buChar char="•"/>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Use the classification results to </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filter</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spam emails into dedicated folders.</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Monitoring &amp; Updating:</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189" lvl="1" indent="0" defTabSz="914400" eaLnBrk="0" fontAlgn="base" hangingPunct="0">
              <a:spcBef>
                <a:spcPct val="0"/>
              </a:spcBef>
              <a:spcAft>
                <a:spcPts val="600"/>
              </a:spcAft>
              <a:buFontTx/>
              <a:buChar char="•"/>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Periodic Retraining: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Ensure the model adapts to evolving spam strategies.</a:t>
            </a:r>
          </a:p>
          <a:p>
            <a:pPr marL="457189" lvl="1" indent="0" defTabSz="914400" eaLnBrk="0" fontAlgn="base" hangingPunct="0">
              <a:spcBef>
                <a:spcPct val="0"/>
              </a:spcBef>
              <a:spcAft>
                <a:spcPts val="600"/>
              </a:spcAft>
              <a:buFontTx/>
              <a:buChar char="•"/>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Implement </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drift detection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to monitor and retrain when performance drops.</a:t>
            </a:r>
          </a:p>
          <a:p>
            <a:pPr marL="0" marR="0" lvl="0" indent="0"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pic>
        <p:nvPicPr>
          <p:cNvPr id="8" name="Content Placeholder 7" descr="A screenshot of a computer program&#10;&#10;AI-generated content may be incorrect.">
            <a:extLst>
              <a:ext uri="{FF2B5EF4-FFF2-40B4-BE49-F238E27FC236}">
                <a16:creationId xmlns:a16="http://schemas.microsoft.com/office/drawing/2014/main" id="{47F9A189-862B-3E8F-470F-D47AC41506B5}"/>
              </a:ext>
            </a:extLst>
          </p:cNvPr>
          <p:cNvPicPr>
            <a:picLocks noGrp="1" noChangeAspect="1"/>
          </p:cNvPicPr>
          <p:nvPr>
            <p:ph sz="half" idx="2"/>
          </p:nvPr>
        </p:nvPicPr>
        <p:blipFill>
          <a:blip r:embed="rId2"/>
          <a:srcRect r="36566"/>
          <a:stretch>
            <a:fillRect/>
          </a:stretch>
        </p:blipFill>
        <p:spPr>
          <a:xfrm>
            <a:off x="4629150" y="1475117"/>
            <a:ext cx="3886200" cy="4695277"/>
          </a:xfrm>
          <a:noFill/>
        </p:spPr>
      </p:pic>
      <p:sp>
        <p:nvSpPr>
          <p:cNvPr id="5" name="Slide Number Placeholder 4">
            <a:extLst>
              <a:ext uri="{FF2B5EF4-FFF2-40B4-BE49-F238E27FC236}">
                <a16:creationId xmlns:a16="http://schemas.microsoft.com/office/drawing/2014/main" id="{53023BC2-0DD5-392B-5B3B-E5A214C6719B}"/>
              </a:ext>
            </a:extLst>
          </p:cNvPr>
          <p:cNvSpPr>
            <a:spLocks noGrp="1"/>
          </p:cNvSpPr>
          <p:nvPr>
            <p:ph type="sldNum" sz="quarter" idx="12"/>
          </p:nvPr>
        </p:nvSpPr>
        <p:spPr>
          <a:xfrm>
            <a:off x="6457950" y="6356351"/>
            <a:ext cx="2057400" cy="365125"/>
          </a:xfrm>
        </p:spPr>
        <p:txBody>
          <a:bodyPr anchor="ctr">
            <a:normAutofit/>
          </a:bodyPr>
          <a:lstStyle/>
          <a:p>
            <a:pPr>
              <a:spcAft>
                <a:spcPts val="600"/>
              </a:spcAft>
            </a:pPr>
            <a:fld id="{1825A77A-971A-3244-890F-3B99F774724A}" type="slidenum">
              <a:rPr lang="en-US" smtClean="0"/>
              <a:pPr>
                <a:spcAft>
                  <a:spcPts val="600"/>
                </a:spcAft>
              </a:pPr>
              <a:t>16</a:t>
            </a:fld>
            <a:endParaRPr lang="en-US"/>
          </a:p>
        </p:txBody>
      </p:sp>
    </p:spTree>
    <p:extLst>
      <p:ext uri="{BB962C8B-B14F-4D97-AF65-F5344CB8AC3E}">
        <p14:creationId xmlns:p14="http://schemas.microsoft.com/office/powerpoint/2010/main" val="169992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07058-9C84-B28F-2236-17AF612D03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68753-0A43-3151-9724-59C3A97927CD}"/>
              </a:ext>
            </a:extLst>
          </p:cNvPr>
          <p:cNvSpPr>
            <a:spLocks noGrp="1"/>
          </p:cNvSpPr>
          <p:nvPr>
            <p:ph sz="half" idx="1"/>
          </p:nvPr>
        </p:nvSpPr>
        <p:spPr>
          <a:xfrm>
            <a:off x="628650" y="1143000"/>
            <a:ext cx="7886700" cy="5027394"/>
          </a:xfrm>
        </p:spPr>
        <p:txBody>
          <a:bodyPr>
            <a:noAutofit/>
          </a:bodyPr>
          <a:lstStyle/>
          <a:p>
            <a:pPr algn="just">
              <a:buNone/>
            </a:pPr>
            <a:r>
              <a:rPr lang="en-US" sz="2000" dirty="0">
                <a:latin typeface="Times New Roman" panose="02020603050405020304" pitchFamily="18" charset="0"/>
                <a:cs typeface="Times New Roman" panose="02020603050405020304" pitchFamily="18" charset="0"/>
              </a:rPr>
              <a:t>    Our project showed that machine learning is highly effective for spam detection using the 190K Kaggle email dataset. Logistic Regression and SVM both performed very well, achieving over 97% accuracy with strong precision and recall. SVM captured the most spam messages with the lowest false negatives, while Logistic Regression provided stable and consistent results. However, the </a:t>
            </a:r>
            <a:r>
              <a:rPr lang="en-US" sz="2000" b="1" dirty="0">
                <a:latin typeface="Times New Roman" panose="02020603050405020304" pitchFamily="18" charset="0"/>
                <a:cs typeface="Times New Roman" panose="02020603050405020304" pitchFamily="18" charset="0"/>
              </a:rPr>
              <a:t>Stacking Ensemble</a:t>
            </a:r>
            <a:r>
              <a:rPr lang="en-US" sz="2000" dirty="0">
                <a:latin typeface="Times New Roman" panose="02020603050405020304" pitchFamily="18" charset="0"/>
                <a:cs typeface="Times New Roman" panose="02020603050405020304" pitchFamily="18" charset="0"/>
              </a:rPr>
              <a:t>, which combines LR and SVM, delivered the most balanced and reliable performance overall. It reduced both false positives and false negatives and achieved the highest AUC score, showing excellent separation between spam and ham. </a:t>
            </a:r>
            <a:r>
              <a:rPr lang="en-US" sz="2000" b="1" dirty="0">
                <a:latin typeface="Times New Roman" panose="02020603050405020304" pitchFamily="18" charset="0"/>
                <a:cs typeface="Times New Roman" panose="02020603050405020304" pitchFamily="18" charset="0"/>
              </a:rPr>
              <a:t>This is why we chose the stacking approach—because it combines the strengths of both models and makes the system more accurate, robust, and suitable for real-world email filtering.</a:t>
            </a:r>
            <a:endParaRPr lang="en-US"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CD65DD3-C8F3-33F6-7FA4-BF9CA32A0AF7}"/>
              </a:ext>
            </a:extLst>
          </p:cNvPr>
          <p:cNvSpPr/>
          <p:nvPr/>
        </p:nvSpPr>
        <p:spPr>
          <a:xfrm>
            <a:off x="4094144" y="3278959"/>
            <a:ext cx="955711" cy="300082"/>
          </a:xfrm>
          <a:prstGeom prst="rect">
            <a:avLst/>
          </a:prstGeom>
        </p:spPr>
        <p:txBody>
          <a:bodyPr wrap="none">
            <a:spAutoFit/>
          </a:bodyPr>
          <a:lstStyle/>
          <a:p>
            <a:r>
              <a:rPr lang="en-US" dirty="0">
                <a:solidFill>
                  <a:srgbClr val="FFFFFF"/>
                </a:solidFill>
              </a:rPr>
              <a:t>Conclusion</a:t>
            </a:r>
            <a:endParaRPr lang="en-US" dirty="0"/>
          </a:p>
        </p:txBody>
      </p:sp>
      <p:sp>
        <p:nvSpPr>
          <p:cNvPr id="7" name="Rectangle 2">
            <a:extLst>
              <a:ext uri="{FF2B5EF4-FFF2-40B4-BE49-F238E27FC236}">
                <a16:creationId xmlns:a16="http://schemas.microsoft.com/office/drawing/2014/main" id="{6C404D71-9F4C-1101-438A-CD1D690C71A1}"/>
              </a:ext>
            </a:extLst>
          </p:cNvPr>
          <p:cNvSpPr txBox="1">
            <a:spLocks noChangeArrowheads="1"/>
          </p:cNvSpPr>
          <p:nvPr/>
        </p:nvSpPr>
        <p:spPr>
          <a:xfrm>
            <a:off x="628650" y="30063"/>
            <a:ext cx="6536079" cy="870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solidFill>
                  <a:schemeClr val="bg1"/>
                </a:solidFill>
                <a:latin typeface="Times New Roman" panose="02020603050405020304" pitchFamily="18" charset="0"/>
                <a:cs typeface="Times New Roman" panose="02020603050405020304" pitchFamily="18" charset="0"/>
              </a:rPr>
              <a:t>CONCLUSION</a:t>
            </a:r>
          </a:p>
        </p:txBody>
      </p:sp>
      <p:sp>
        <p:nvSpPr>
          <p:cNvPr id="2" name="Slide Number Placeholder 1">
            <a:extLst>
              <a:ext uri="{FF2B5EF4-FFF2-40B4-BE49-F238E27FC236}">
                <a16:creationId xmlns:a16="http://schemas.microsoft.com/office/drawing/2014/main" id="{8CDB42B8-9958-2705-BF11-5D26F7D47A23}"/>
              </a:ext>
            </a:extLst>
          </p:cNvPr>
          <p:cNvSpPr>
            <a:spLocks noGrp="1"/>
          </p:cNvSpPr>
          <p:nvPr>
            <p:ph type="sldNum" sz="quarter" idx="12"/>
          </p:nvPr>
        </p:nvSpPr>
        <p:spPr/>
        <p:txBody>
          <a:bodyPr/>
          <a:lstStyle/>
          <a:p>
            <a:fld id="{1825A77A-971A-3244-890F-3B99F774724A}" type="slidenum">
              <a:rPr lang="en-US" smtClean="0"/>
              <a:pPr/>
              <a:t>17</a:t>
            </a:fld>
            <a:endParaRPr lang="en-US" dirty="0"/>
          </a:p>
        </p:txBody>
      </p:sp>
    </p:spTree>
    <p:extLst>
      <p:ext uri="{BB962C8B-B14F-4D97-AF65-F5344CB8AC3E}">
        <p14:creationId xmlns:p14="http://schemas.microsoft.com/office/powerpoint/2010/main" val="1865131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B380D-26CD-DCDC-4818-10CCC66EF1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D5F5EA-D0C8-C2B4-A30F-DF3E6F8363D4}"/>
              </a:ext>
            </a:extLst>
          </p:cNvPr>
          <p:cNvSpPr>
            <a:spLocks noGrp="1"/>
          </p:cNvSpPr>
          <p:nvPr>
            <p:ph sz="half" idx="1"/>
          </p:nvPr>
        </p:nvSpPr>
        <p:spPr>
          <a:xfrm>
            <a:off x="628650" y="1308295"/>
            <a:ext cx="7886700" cy="4862099"/>
          </a:xfrm>
        </p:spPr>
        <p:txBody>
          <a:bodyPr>
            <a:noAutofit/>
          </a:bodyPr>
          <a:lstStyle/>
          <a:p>
            <a:r>
              <a:rPr lang="en-US" sz="1500" dirty="0" err="1">
                <a:latin typeface="Times New Roman" panose="02020603050405020304" pitchFamily="18" charset="0"/>
                <a:cs typeface="Times New Roman" panose="02020603050405020304" pitchFamily="18" charset="0"/>
              </a:rPr>
              <a:t>Tusher</a:t>
            </a:r>
            <a:r>
              <a:rPr lang="en-US" sz="1500" dirty="0">
                <a:latin typeface="Times New Roman" panose="02020603050405020304" pitchFamily="18" charset="0"/>
                <a:cs typeface="Times New Roman" panose="02020603050405020304" pitchFamily="18" charset="0"/>
              </a:rPr>
              <a:t>, E. H., Ismail, M. A., Rahman, M. A., </a:t>
            </a:r>
            <a:r>
              <a:rPr lang="en-US" sz="1500" dirty="0" err="1">
                <a:latin typeface="Times New Roman" panose="02020603050405020304" pitchFamily="18" charset="0"/>
                <a:cs typeface="Times New Roman" panose="02020603050405020304" pitchFamily="18" charset="0"/>
              </a:rPr>
              <a:t>Alenezi</a:t>
            </a:r>
            <a:r>
              <a:rPr lang="en-US" sz="1500" dirty="0">
                <a:latin typeface="Times New Roman" panose="02020603050405020304" pitchFamily="18" charset="0"/>
                <a:cs typeface="Times New Roman" panose="02020603050405020304" pitchFamily="18" charset="0"/>
              </a:rPr>
              <a:t>, A. H., &amp; Uddin, M. (2024). *Email spam: A comprehensive review of optimized detection methods, challenges, and open research problems*. *IEEE Access*, 12, 143627–143657. [https://doi.org/10.1109/ACCESS.2024.3467996](</a:t>
            </a:r>
            <a:r>
              <a:rPr lang="en-US" sz="1500" dirty="0">
                <a:latin typeface="Times New Roman" panose="02020603050405020304" pitchFamily="18" charset="0"/>
                <a:cs typeface="Times New Roman" panose="02020603050405020304" pitchFamily="18" charset="0"/>
                <a:hlinkClick r:id="rId2"/>
              </a:rPr>
              <a:t>https://doi.org/10.1109/ACCESS.2024.3467996</a:t>
            </a:r>
            <a:r>
              <a:rPr lang="en-US" sz="1500" dirty="0">
                <a:latin typeface="Times New Roman" panose="02020603050405020304" pitchFamily="18" charset="0"/>
                <a:cs typeface="Times New Roman" panose="02020603050405020304" pitchFamily="18" charset="0"/>
              </a:rPr>
              <a:t>)</a:t>
            </a:r>
          </a:p>
          <a:p>
            <a:r>
              <a:rPr lang="en-US" sz="1500" dirty="0">
                <a:latin typeface="Times New Roman" panose="02020603050405020304" pitchFamily="18" charset="0"/>
                <a:cs typeface="Times New Roman" panose="02020603050405020304" pitchFamily="18" charset="0"/>
              </a:rPr>
              <a:t>Saleh, A. J., </a:t>
            </a:r>
            <a:r>
              <a:rPr lang="en-US" sz="1500" dirty="0" err="1">
                <a:latin typeface="Times New Roman" panose="02020603050405020304" pitchFamily="18" charset="0"/>
                <a:cs typeface="Times New Roman" panose="02020603050405020304" pitchFamily="18" charset="0"/>
              </a:rPr>
              <a:t>Alshahri</a:t>
            </a:r>
            <a:r>
              <a:rPr lang="en-US" sz="1500" dirty="0">
                <a:latin typeface="Times New Roman" panose="02020603050405020304" pitchFamily="18" charset="0"/>
                <a:cs typeface="Times New Roman" panose="02020603050405020304" pitchFamily="18" charset="0"/>
              </a:rPr>
              <a:t>, M., &amp; Elmas, A. (2019). *An intelligent spam detection model based on artificial immune system and machine learning for email classification*. *Information*, 10(6), 209. [https://doi.org/10.3390/info10060209](</a:t>
            </a:r>
            <a:r>
              <a:rPr lang="en-US" sz="1500" dirty="0">
                <a:latin typeface="Times New Roman" panose="02020603050405020304" pitchFamily="18" charset="0"/>
                <a:cs typeface="Times New Roman" panose="02020603050405020304" pitchFamily="18" charset="0"/>
                <a:hlinkClick r:id="rId3"/>
              </a:rPr>
              <a:t>https://doi.org/10.3390/info10060209</a:t>
            </a:r>
            <a:r>
              <a:rPr lang="en-US" sz="1500" dirty="0">
                <a:latin typeface="Times New Roman" panose="02020603050405020304" pitchFamily="18" charset="0"/>
                <a:cs typeface="Times New Roman" panose="02020603050405020304" pitchFamily="18" charset="0"/>
              </a:rPr>
              <a:t>)</a:t>
            </a:r>
          </a:p>
          <a:p>
            <a:r>
              <a:rPr lang="en-US" sz="1500" dirty="0">
                <a:latin typeface="Times New Roman" panose="02020603050405020304" pitchFamily="18" charset="0"/>
                <a:cs typeface="Times New Roman" panose="02020603050405020304" pitchFamily="18" charset="0"/>
              </a:rPr>
              <a:t>Dada, E. G., Bassi, J. S., Chiroma, H., Abdulhamid, S. M., </a:t>
            </a:r>
            <a:r>
              <a:rPr lang="en-US" sz="1500" dirty="0" err="1">
                <a:latin typeface="Times New Roman" panose="02020603050405020304" pitchFamily="18" charset="0"/>
                <a:cs typeface="Times New Roman" panose="02020603050405020304" pitchFamily="18" charset="0"/>
              </a:rPr>
              <a:t>Adetunmbi</a:t>
            </a:r>
            <a:r>
              <a:rPr lang="en-US" sz="1500" dirty="0">
                <a:latin typeface="Times New Roman" panose="02020603050405020304" pitchFamily="18" charset="0"/>
                <a:cs typeface="Times New Roman" panose="02020603050405020304" pitchFamily="18" charset="0"/>
              </a:rPr>
              <a:t>, A. O., &amp; </a:t>
            </a:r>
            <a:r>
              <a:rPr lang="en-US" sz="1500" dirty="0" err="1">
                <a:latin typeface="Times New Roman" panose="02020603050405020304" pitchFamily="18" charset="0"/>
                <a:cs typeface="Times New Roman" panose="02020603050405020304" pitchFamily="18" charset="0"/>
              </a:rPr>
              <a:t>Ajibuwa</a:t>
            </a:r>
            <a:r>
              <a:rPr lang="en-US" sz="1500" dirty="0">
                <a:latin typeface="Times New Roman" panose="02020603050405020304" pitchFamily="18" charset="0"/>
                <a:cs typeface="Times New Roman" panose="02020603050405020304" pitchFamily="18" charset="0"/>
              </a:rPr>
              <a:t>, O. E. (2019). *Machine learning for email spam filtering: Review, approaches and open research problems*. *</a:t>
            </a:r>
            <a:r>
              <a:rPr lang="en-US" sz="1500" dirty="0" err="1">
                <a:latin typeface="Times New Roman" panose="02020603050405020304" pitchFamily="18" charset="0"/>
                <a:cs typeface="Times New Roman" panose="02020603050405020304" pitchFamily="18" charset="0"/>
              </a:rPr>
              <a:t>Heliyon</a:t>
            </a:r>
            <a:r>
              <a:rPr lang="en-US" sz="1500" dirty="0">
                <a:latin typeface="Times New Roman" panose="02020603050405020304" pitchFamily="18" charset="0"/>
                <a:cs typeface="Times New Roman" panose="02020603050405020304" pitchFamily="18" charset="0"/>
              </a:rPr>
              <a:t>*, 5(6), e01802. [https://doi.org/10.1016/j.heliyon.2019.e01802](</a:t>
            </a:r>
            <a:r>
              <a:rPr lang="en-US" sz="1500" dirty="0">
                <a:latin typeface="Times New Roman" panose="02020603050405020304" pitchFamily="18" charset="0"/>
                <a:cs typeface="Times New Roman" panose="02020603050405020304" pitchFamily="18" charset="0"/>
                <a:hlinkClick r:id="rId4"/>
              </a:rPr>
              <a:t>https://doi.org/10.1016/j.heliyon.2019.e01802</a:t>
            </a:r>
            <a:r>
              <a:rPr lang="en-US" sz="1500" dirty="0">
                <a:latin typeface="Times New Roman" panose="02020603050405020304" pitchFamily="18" charset="0"/>
                <a:cs typeface="Times New Roman" panose="02020603050405020304" pitchFamily="18" charset="0"/>
              </a:rPr>
              <a:t>)</a:t>
            </a:r>
          </a:p>
          <a:p>
            <a:r>
              <a:rPr lang="en-US" sz="1500" dirty="0">
                <a:latin typeface="Times New Roman" panose="02020603050405020304" pitchFamily="18" charset="0"/>
                <a:cs typeface="Times New Roman" panose="02020603050405020304" pitchFamily="18" charset="0"/>
              </a:rPr>
              <a:t>Tian, Y., et al. (2025). *A stacking approach: Machine learning for spam email detection*. *Journal of Applied Sciences and Engineering*, 2025(4), 137–150. [https://doi.org/10.5220/0013701900004196](</a:t>
            </a:r>
            <a:r>
              <a:rPr lang="en-US" sz="1500" dirty="0">
                <a:latin typeface="Times New Roman" panose="02020603050405020304" pitchFamily="18" charset="0"/>
                <a:cs typeface="Times New Roman" panose="02020603050405020304" pitchFamily="18" charset="0"/>
                <a:hlinkClick r:id="rId5"/>
              </a:rPr>
              <a:t>https://doi.org/10.5220/0013701900004196</a:t>
            </a:r>
            <a:r>
              <a:rPr lang="en-US" sz="1500" dirty="0">
                <a:latin typeface="Times New Roman" panose="02020603050405020304" pitchFamily="18" charset="0"/>
                <a:cs typeface="Times New Roman" panose="02020603050405020304" pitchFamily="18" charset="0"/>
              </a:rPr>
              <a:t>)</a:t>
            </a:r>
          </a:p>
          <a:p>
            <a:r>
              <a:rPr lang="en-US" sz="1500" dirty="0">
                <a:latin typeface="Times New Roman" panose="02020603050405020304" pitchFamily="18" charset="0"/>
                <a:cs typeface="Times New Roman" panose="02020603050405020304" pitchFamily="18" charset="0"/>
              </a:rPr>
              <a:t>Maram, S. C. R. (2021). *SMS spam and ham detection using Naïve Bayes algorithm*. SSRN. [https://papers.ssrn.com/sol3/papers.cfm?abstract_id=3908998](https://papers.ssrn.com/sol3/papers.cfm?abstract_id=3908998)6. Shirvani, G., &amp; </a:t>
            </a:r>
            <a:r>
              <a:rPr lang="en-US" sz="1500" dirty="0" err="1">
                <a:latin typeface="Times New Roman" panose="02020603050405020304" pitchFamily="18" charset="0"/>
                <a:cs typeface="Times New Roman" panose="02020603050405020304" pitchFamily="18" charset="0"/>
              </a:rPr>
              <a:t>Ghasemshirazi</a:t>
            </a:r>
            <a:r>
              <a:rPr lang="en-US" sz="1500" dirty="0">
                <a:latin typeface="Times New Roman" panose="02020603050405020304" pitchFamily="18" charset="0"/>
                <a:cs typeface="Times New Roman" panose="02020603050405020304" pitchFamily="18" charset="0"/>
              </a:rPr>
              <a:t>, S. (2025). *Advancing email spam detection: Leveraging zero‑shot learning and large language models*. </a:t>
            </a:r>
            <a:r>
              <a:rPr lang="en-US" sz="1500" dirty="0" err="1">
                <a:latin typeface="Times New Roman" panose="02020603050405020304" pitchFamily="18" charset="0"/>
                <a:cs typeface="Times New Roman" panose="02020603050405020304" pitchFamily="18" charset="0"/>
              </a:rPr>
              <a:t>arXiv</a:t>
            </a:r>
            <a:r>
              <a:rPr lang="en-US" sz="1500" dirty="0">
                <a:latin typeface="Times New Roman" panose="02020603050405020304" pitchFamily="18" charset="0"/>
                <a:cs typeface="Times New Roman" panose="02020603050405020304" pitchFamily="18" charset="0"/>
              </a:rPr>
              <a:t>. [https://arxiv.org/abs/2505.02362](https://arxiv.org/abs/2505.02362)</a:t>
            </a:r>
          </a:p>
        </p:txBody>
      </p:sp>
      <p:sp>
        <p:nvSpPr>
          <p:cNvPr id="4" name="Rectangle 2">
            <a:extLst>
              <a:ext uri="{FF2B5EF4-FFF2-40B4-BE49-F238E27FC236}">
                <a16:creationId xmlns:a16="http://schemas.microsoft.com/office/drawing/2014/main" id="{A0CF1844-17EB-F62C-9E4B-7A94E4056233}"/>
              </a:ext>
            </a:extLst>
          </p:cNvPr>
          <p:cNvSpPr txBox="1">
            <a:spLocks noChangeArrowheads="1"/>
          </p:cNvSpPr>
          <p:nvPr/>
        </p:nvSpPr>
        <p:spPr>
          <a:xfrm>
            <a:off x="628650" y="30063"/>
            <a:ext cx="6536079" cy="870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solidFill>
                  <a:schemeClr val="bg1"/>
                </a:solidFill>
                <a:latin typeface="Times New Roman" panose="02020603050405020304" pitchFamily="18" charset="0"/>
                <a:cs typeface="Times New Roman" panose="02020603050405020304" pitchFamily="18" charset="0"/>
              </a:rPr>
              <a:t>REFERENCES</a:t>
            </a:r>
          </a:p>
        </p:txBody>
      </p:sp>
      <p:sp>
        <p:nvSpPr>
          <p:cNvPr id="2" name="Slide Number Placeholder 1">
            <a:extLst>
              <a:ext uri="{FF2B5EF4-FFF2-40B4-BE49-F238E27FC236}">
                <a16:creationId xmlns:a16="http://schemas.microsoft.com/office/drawing/2014/main" id="{7D664579-0A38-72A3-079B-38F97B91CEE2}"/>
              </a:ext>
            </a:extLst>
          </p:cNvPr>
          <p:cNvSpPr>
            <a:spLocks noGrp="1"/>
          </p:cNvSpPr>
          <p:nvPr>
            <p:ph type="sldNum" sz="quarter" idx="12"/>
          </p:nvPr>
        </p:nvSpPr>
        <p:spPr/>
        <p:txBody>
          <a:bodyPr/>
          <a:lstStyle/>
          <a:p>
            <a:fld id="{1825A77A-971A-3244-890F-3B99F774724A}" type="slidenum">
              <a:rPr lang="en-US" smtClean="0"/>
              <a:pPr/>
              <a:t>18</a:t>
            </a:fld>
            <a:endParaRPr lang="en-US" dirty="0"/>
          </a:p>
        </p:txBody>
      </p:sp>
    </p:spTree>
    <p:extLst>
      <p:ext uri="{BB962C8B-B14F-4D97-AF65-F5344CB8AC3E}">
        <p14:creationId xmlns:p14="http://schemas.microsoft.com/office/powerpoint/2010/main" val="1849344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A93304-03D7-493E-92D6-38FC853DA1C0}"/>
              </a:ext>
            </a:extLst>
          </p:cNvPr>
          <p:cNvSpPr>
            <a:spLocks noGrp="1"/>
          </p:cNvSpPr>
          <p:nvPr>
            <p:ph type="sldNum" sz="quarter" idx="12"/>
          </p:nvPr>
        </p:nvSpPr>
        <p:spPr/>
        <p:txBody>
          <a:bodyPr/>
          <a:lstStyle/>
          <a:p>
            <a:fld id="{1825A77A-971A-3244-890F-3B99F774724A}" type="slidenum">
              <a:rPr lang="en-US" smtClean="0"/>
              <a:pPr/>
              <a:t>19</a:t>
            </a:fld>
            <a:endParaRPr lang="en-US" dirty="0"/>
          </a:p>
        </p:txBody>
      </p:sp>
      <p:sp>
        <p:nvSpPr>
          <p:cNvPr id="5" name="Title 1">
            <a:extLst>
              <a:ext uri="{FF2B5EF4-FFF2-40B4-BE49-F238E27FC236}">
                <a16:creationId xmlns:a16="http://schemas.microsoft.com/office/drawing/2014/main" id="{1DCFDDDB-0F2B-4CC6-8C8A-5C6670B6DE9E}"/>
              </a:ext>
            </a:extLst>
          </p:cNvPr>
          <p:cNvSpPr txBox="1">
            <a:spLocks/>
          </p:cNvSpPr>
          <p:nvPr/>
        </p:nvSpPr>
        <p:spPr>
          <a:xfrm>
            <a:off x="5688672" y="2552995"/>
            <a:ext cx="2911715" cy="1603800"/>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panose="02020603050405020304" pitchFamily="18" charset="0"/>
                <a:cs typeface="Times New Roman" panose="02020603050405020304" pitchFamily="18" charset="0"/>
              </a:rPr>
              <a:t>Questions</a:t>
            </a:r>
          </a:p>
        </p:txBody>
      </p:sp>
    </p:spTree>
    <p:extLst>
      <p:ext uri="{BB962C8B-B14F-4D97-AF65-F5344CB8AC3E}">
        <p14:creationId xmlns:p14="http://schemas.microsoft.com/office/powerpoint/2010/main" val="374959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8CBDB-C241-4C9B-9B12-C17CD5A4772E}"/>
              </a:ext>
            </a:extLst>
          </p:cNvPr>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spcAft>
                <a:spcPts val="600"/>
              </a:spcAft>
            </a:pPr>
            <a:fld id="{1825A77A-971A-3244-890F-3B99F774724A}" type="slidenum">
              <a:rPr lang="en-US" smtClean="0"/>
              <a:pPr>
                <a:spcAft>
                  <a:spcPts val="600"/>
                </a:spcAft>
              </a:pPr>
              <a:t>2</a:t>
            </a:fld>
            <a:endParaRPr lang="en-US"/>
          </a:p>
        </p:txBody>
      </p:sp>
      <p:sp>
        <p:nvSpPr>
          <p:cNvPr id="5" name="Rectangle 2">
            <a:extLst>
              <a:ext uri="{FF2B5EF4-FFF2-40B4-BE49-F238E27FC236}">
                <a16:creationId xmlns:a16="http://schemas.microsoft.com/office/drawing/2014/main" id="{69684B8B-43FC-324A-B112-F515B802157A}"/>
              </a:ext>
            </a:extLst>
          </p:cNvPr>
          <p:cNvSpPr txBox="1">
            <a:spLocks noChangeArrowheads="1"/>
          </p:cNvSpPr>
          <p:nvPr/>
        </p:nvSpPr>
        <p:spPr>
          <a:xfrm>
            <a:off x="628650" y="-1039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spcAft>
                <a:spcPts val="600"/>
              </a:spcAft>
            </a:pPr>
            <a:r>
              <a:rPr lang="en-US" altLang="en-US" b="1" kern="1200" dirty="0">
                <a:solidFill>
                  <a:schemeClr val="bg1"/>
                </a:solidFill>
                <a:latin typeface="Times New Roman" panose="02020603050405020304" pitchFamily="18" charset="0"/>
                <a:cs typeface="Times New Roman" panose="02020603050405020304" pitchFamily="18" charset="0"/>
              </a:rPr>
              <a:t>Outlines </a:t>
            </a:r>
          </a:p>
        </p:txBody>
      </p:sp>
      <p:graphicFrame>
        <p:nvGraphicFramePr>
          <p:cNvPr id="7" name="Content Placeholder 2">
            <a:extLst>
              <a:ext uri="{FF2B5EF4-FFF2-40B4-BE49-F238E27FC236}">
                <a16:creationId xmlns:a16="http://schemas.microsoft.com/office/drawing/2014/main" id="{13732293-35BE-A488-74BC-7A7E08F8403C}"/>
              </a:ext>
            </a:extLst>
          </p:cNvPr>
          <p:cNvGraphicFramePr>
            <a:graphicFrameLocks noGrp="1"/>
          </p:cNvGraphicFramePr>
          <p:nvPr>
            <p:ph sz="half" idx="1"/>
            <p:extLst>
              <p:ext uri="{D42A27DB-BD31-4B8C-83A1-F6EECF244321}">
                <p14:modId xmlns:p14="http://schemas.microsoft.com/office/powerpoint/2010/main" val="3162462197"/>
              </p:ext>
            </p:extLst>
          </p:nvPr>
        </p:nvGraphicFramePr>
        <p:xfrm>
          <a:off x="628650" y="1363133"/>
          <a:ext cx="7886700" cy="4741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918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9684B8B-43FC-324A-B112-F515B802157A}"/>
              </a:ext>
            </a:extLst>
          </p:cNvPr>
          <p:cNvSpPr txBox="1">
            <a:spLocks noChangeArrowheads="1"/>
          </p:cNvSpPr>
          <p:nvPr/>
        </p:nvSpPr>
        <p:spPr>
          <a:xfrm>
            <a:off x="743052" y="235130"/>
            <a:ext cx="6363142" cy="564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spcAft>
                <a:spcPts val="600"/>
              </a:spcAft>
            </a:pPr>
            <a:r>
              <a:rPr lang="en-US" altLang="en-US" sz="3200" b="1" kern="1200" dirty="0">
                <a:solidFill>
                  <a:schemeClr val="bg1"/>
                </a:solidFill>
                <a:latin typeface="Times New Roman" panose="02020603050405020304" pitchFamily="18" charset="0"/>
                <a:cs typeface="Times New Roman" panose="02020603050405020304" pitchFamily="18" charset="0"/>
              </a:rPr>
              <a:t>Project Overview</a:t>
            </a:r>
          </a:p>
        </p:txBody>
      </p:sp>
      <p:pic>
        <p:nvPicPr>
          <p:cNvPr id="1026" name="Picture 2" descr="Spam Email">
            <a:extLst>
              <a:ext uri="{FF2B5EF4-FFF2-40B4-BE49-F238E27FC236}">
                <a16:creationId xmlns:a16="http://schemas.microsoft.com/office/drawing/2014/main" id="{16C68BED-5A64-737B-B629-1F7933DFE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520" r="20077" b="-2"/>
          <a:stretch>
            <a:fillRect/>
          </a:stretch>
        </p:blipFill>
        <p:spPr bwMode="auto">
          <a:xfrm>
            <a:off x="3887391" y="1233170"/>
            <a:ext cx="4629150" cy="4873625"/>
          </a:xfrm>
          <a:prstGeom prst="rect">
            <a:avLst/>
          </a:prstGeom>
          <a:solidFill>
            <a:srgbClr val="FFFFFF"/>
          </a:solidFill>
        </p:spPr>
      </p:pic>
      <p:sp>
        <p:nvSpPr>
          <p:cNvPr id="3" name="Content Placeholder 2">
            <a:extLst>
              <a:ext uri="{FF2B5EF4-FFF2-40B4-BE49-F238E27FC236}">
                <a16:creationId xmlns:a16="http://schemas.microsoft.com/office/drawing/2014/main" id="{C161BCF1-984E-8948-950A-5CD9598359EE}"/>
              </a:ext>
            </a:extLst>
          </p:cNvPr>
          <p:cNvSpPr>
            <a:spLocks noGrp="1"/>
          </p:cNvSpPr>
          <p:nvPr>
            <p:ph type="body" sz="half" idx="2"/>
          </p:nvPr>
        </p:nvSpPr>
        <p:spPr>
          <a:xfrm>
            <a:off x="629841" y="1010195"/>
            <a:ext cx="2949178" cy="5096602"/>
          </a:xfrm>
        </p:spPr>
        <p:txBody>
          <a:bodyPr vert="horz" lIns="91440" tIns="45720" rIns="91440" bIns="45720" rtlCol="0">
            <a:normAutofit/>
          </a:bodyPr>
          <a:lstStyle/>
          <a:p>
            <a:r>
              <a:rPr lang="en-US" sz="2000" dirty="0">
                <a:latin typeface="Times New Roman" panose="02020603050405020304" pitchFamily="18" charset="0"/>
                <a:cs typeface="Times New Roman" panose="02020603050405020304" pitchFamily="18" charset="0"/>
              </a:rPr>
              <a:t>In today’s digital age, </a:t>
            </a:r>
            <a:r>
              <a:rPr lang="en-US" sz="2000" b="1" dirty="0">
                <a:latin typeface="Times New Roman" panose="02020603050405020304" pitchFamily="18" charset="0"/>
                <a:cs typeface="Times New Roman" panose="02020603050405020304" pitchFamily="18" charset="0"/>
              </a:rPr>
              <a:t>spam emails</a:t>
            </a:r>
            <a:r>
              <a:rPr lang="en-US" sz="2000" dirty="0">
                <a:latin typeface="Times New Roman" panose="02020603050405020304" pitchFamily="18" charset="0"/>
                <a:cs typeface="Times New Roman" panose="02020603050405020304" pitchFamily="18" charset="0"/>
              </a:rPr>
              <a:t> are a pervasive issue, affecting both individuals and businesses. Spam emails not only disrupt communication but also pose significant </a:t>
            </a:r>
            <a:r>
              <a:rPr lang="en-US" sz="2000" b="1" dirty="0">
                <a:latin typeface="Times New Roman" panose="02020603050405020304" pitchFamily="18" charset="0"/>
                <a:cs typeface="Times New Roman" panose="02020603050405020304" pitchFamily="18" charset="0"/>
              </a:rPr>
              <a:t>security threats</a:t>
            </a:r>
            <a:r>
              <a:rPr lang="en-US" sz="2000" dirty="0">
                <a:latin typeface="Times New Roman" panose="02020603050405020304" pitchFamily="18" charset="0"/>
                <a:cs typeface="Times New Roman" panose="02020603050405020304" pitchFamily="18" charset="0"/>
              </a:rPr>
              <a:t>, such as phishing, malware, and identity theft. Detecting and filtering out these unwanted emails is crucial for improving productivity, security, and the overall email experience.</a:t>
            </a:r>
            <a:endParaRPr lang="en-US" sz="2000" kern="12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8608BD0-994E-4EA0-A0B0-4FC8DE3010F6}"/>
              </a:ext>
            </a:extLst>
          </p:cNvPr>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spcAft>
                <a:spcPts val="600"/>
              </a:spcAft>
            </a:pPr>
            <a:fld id="{1825A77A-971A-3244-890F-3B99F774724A}" type="slidenum">
              <a:rPr lang="en-US" smtClean="0"/>
              <a:pPr>
                <a:spcAft>
                  <a:spcPts val="600"/>
                </a:spcAft>
              </a:pPr>
              <a:t>3</a:t>
            </a:fld>
            <a:endParaRPr lang="en-US"/>
          </a:p>
        </p:txBody>
      </p:sp>
    </p:spTree>
    <p:extLst>
      <p:ext uri="{BB962C8B-B14F-4D97-AF65-F5344CB8AC3E}">
        <p14:creationId xmlns:p14="http://schemas.microsoft.com/office/powerpoint/2010/main" val="3624884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99236A-37FC-91C5-B355-5C52F1A0CB5D}"/>
              </a:ext>
            </a:extLst>
          </p:cNvPr>
          <p:cNvSpPr>
            <a:spLocks noGrp="1"/>
          </p:cNvSpPr>
          <p:nvPr>
            <p:ph type="title"/>
          </p:nvPr>
        </p:nvSpPr>
        <p:spPr>
          <a:xfrm>
            <a:off x="0" y="-92394"/>
            <a:ext cx="7886700" cy="1325563"/>
          </a:xfrm>
        </p:spPr>
        <p:txBody>
          <a:bodyPr anchor="ctr">
            <a:normAutofit/>
          </a:bodyPr>
          <a:lstStyle/>
          <a:p>
            <a:r>
              <a:rPr lang="en-US" b="1" dirty="0">
                <a:solidFill>
                  <a:schemeClr val="bg1"/>
                </a:solidFill>
                <a:latin typeface="Times New Roman" panose="02020603050405020304" pitchFamily="18" charset="0"/>
                <a:cs typeface="Times New Roman" panose="02020603050405020304" pitchFamily="18" charset="0"/>
              </a:rPr>
              <a:t>Objective of the Project:</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23209FE-4137-3F2B-A1F1-C59BA301C5EC}"/>
              </a:ext>
            </a:extLst>
          </p:cNvPr>
          <p:cNvSpPr>
            <a:spLocks noGrp="1"/>
          </p:cNvSpPr>
          <p:nvPr>
            <p:ph sz="half" idx="1"/>
          </p:nvPr>
        </p:nvSpPr>
        <p:spPr>
          <a:xfrm>
            <a:off x="184513" y="1233169"/>
            <a:ext cx="4039144" cy="5123182"/>
          </a:xfrm>
        </p:spPr>
        <p:txBody>
          <a:bodyPr>
            <a:normAutofit/>
          </a:bodyPr>
          <a:lstStyle/>
          <a:p>
            <a:r>
              <a:rPr lang="en-US" sz="2500" dirty="0">
                <a:latin typeface="Times New Roman" panose="02020603050405020304" pitchFamily="18" charset="0"/>
                <a:cs typeface="Times New Roman" panose="02020603050405020304" pitchFamily="18" charset="0"/>
              </a:rPr>
              <a:t>The goal of this project is to develop an </a:t>
            </a:r>
            <a:r>
              <a:rPr lang="en-US" sz="2500" b="1" dirty="0">
                <a:latin typeface="Times New Roman" panose="02020603050405020304" pitchFamily="18" charset="0"/>
                <a:cs typeface="Times New Roman" panose="02020603050405020304" pitchFamily="18" charset="0"/>
              </a:rPr>
              <a:t>automated spam email classification system</a:t>
            </a:r>
            <a:r>
              <a:rPr lang="en-US" sz="2500" dirty="0">
                <a:latin typeface="Times New Roman" panose="02020603050405020304" pitchFamily="18" charset="0"/>
                <a:cs typeface="Times New Roman" panose="02020603050405020304" pitchFamily="18" charset="0"/>
              </a:rPr>
              <a:t> using </a:t>
            </a:r>
            <a:r>
              <a:rPr lang="en-US" sz="2500" b="1" dirty="0">
                <a:latin typeface="Times New Roman" panose="02020603050405020304" pitchFamily="18" charset="0"/>
                <a:cs typeface="Times New Roman" panose="02020603050405020304" pitchFamily="18" charset="0"/>
              </a:rPr>
              <a:t>machine learning models</a:t>
            </a:r>
            <a:r>
              <a:rPr lang="en-US" sz="2500" dirty="0">
                <a:latin typeface="Times New Roman" panose="02020603050405020304" pitchFamily="18" charset="0"/>
                <a:cs typeface="Times New Roman" panose="02020603050405020304" pitchFamily="18" charset="0"/>
              </a:rPr>
              <a:t>. The system will classify emails as </a:t>
            </a:r>
            <a:r>
              <a:rPr lang="en-US" sz="2500" b="1" dirty="0">
                <a:latin typeface="Times New Roman" panose="02020603050405020304" pitchFamily="18" charset="0"/>
                <a:cs typeface="Times New Roman" panose="02020603050405020304" pitchFamily="18" charset="0"/>
              </a:rPr>
              <a:t>spam</a:t>
            </a:r>
            <a:r>
              <a:rPr lang="en-US" sz="2500" dirty="0">
                <a:latin typeface="Times New Roman" panose="02020603050405020304" pitchFamily="18" charset="0"/>
                <a:cs typeface="Times New Roman" panose="02020603050405020304" pitchFamily="18" charset="0"/>
              </a:rPr>
              <a:t> or </a:t>
            </a:r>
            <a:r>
              <a:rPr lang="en-US" sz="2500" b="1" dirty="0">
                <a:latin typeface="Times New Roman" panose="02020603050405020304" pitchFamily="18" charset="0"/>
                <a:cs typeface="Times New Roman" panose="02020603050405020304" pitchFamily="18" charset="0"/>
              </a:rPr>
              <a:t>ham</a:t>
            </a:r>
            <a:r>
              <a:rPr lang="en-US" sz="2500" dirty="0">
                <a:latin typeface="Times New Roman" panose="02020603050405020304" pitchFamily="18" charset="0"/>
                <a:cs typeface="Times New Roman" panose="02020603050405020304" pitchFamily="18" charset="0"/>
              </a:rPr>
              <a:t> (non-spam) based on their content, helping users and organizations to filter out unwanted messages.</a:t>
            </a:r>
          </a:p>
        </p:txBody>
      </p:sp>
      <p:pic>
        <p:nvPicPr>
          <p:cNvPr id="6" name="Picture 5" descr="Mobile phone and text message bubbles">
            <a:extLst>
              <a:ext uri="{FF2B5EF4-FFF2-40B4-BE49-F238E27FC236}">
                <a16:creationId xmlns:a16="http://schemas.microsoft.com/office/drawing/2014/main" id="{575F3366-849F-268E-6B8B-B4721F711F52}"/>
              </a:ext>
            </a:extLst>
          </p:cNvPr>
          <p:cNvPicPr>
            <a:picLocks noChangeAspect="1"/>
          </p:cNvPicPr>
          <p:nvPr/>
        </p:nvPicPr>
        <p:blipFill>
          <a:blip r:embed="rId2"/>
          <a:srcRect l="14983" r="10403" b="-3"/>
          <a:stretch>
            <a:fillRect/>
          </a:stretch>
        </p:blipFill>
        <p:spPr>
          <a:xfrm>
            <a:off x="4629150" y="1233169"/>
            <a:ext cx="3886200" cy="4937225"/>
          </a:xfrm>
          <a:prstGeom prst="rect">
            <a:avLst/>
          </a:prstGeom>
          <a:noFill/>
        </p:spPr>
      </p:pic>
      <p:sp>
        <p:nvSpPr>
          <p:cNvPr id="2" name="Slide Number Placeholder 1">
            <a:extLst>
              <a:ext uri="{FF2B5EF4-FFF2-40B4-BE49-F238E27FC236}">
                <a16:creationId xmlns:a16="http://schemas.microsoft.com/office/drawing/2014/main" id="{3770C538-6A50-8366-E60E-DBBA5A73CF1F}"/>
              </a:ext>
            </a:extLst>
          </p:cNvPr>
          <p:cNvSpPr>
            <a:spLocks noGrp="1"/>
          </p:cNvSpPr>
          <p:nvPr>
            <p:ph type="sldNum" sz="quarter" idx="12"/>
          </p:nvPr>
        </p:nvSpPr>
        <p:spPr>
          <a:xfrm>
            <a:off x="6457950" y="6356351"/>
            <a:ext cx="2057400" cy="365125"/>
          </a:xfrm>
        </p:spPr>
        <p:txBody>
          <a:bodyPr anchor="ctr">
            <a:normAutofit/>
          </a:bodyPr>
          <a:lstStyle/>
          <a:p>
            <a:pPr>
              <a:spcAft>
                <a:spcPts val="600"/>
              </a:spcAft>
            </a:pPr>
            <a:fld id="{1825A77A-971A-3244-890F-3B99F774724A}" type="slidenum">
              <a:rPr lang="en-US" smtClean="0"/>
              <a:pPr>
                <a:spcAft>
                  <a:spcPts val="600"/>
                </a:spcAft>
              </a:pPr>
              <a:t>4</a:t>
            </a:fld>
            <a:endParaRPr lang="en-US"/>
          </a:p>
        </p:txBody>
      </p:sp>
    </p:spTree>
    <p:extLst>
      <p:ext uri="{BB962C8B-B14F-4D97-AF65-F5344CB8AC3E}">
        <p14:creationId xmlns:p14="http://schemas.microsoft.com/office/powerpoint/2010/main" val="1630285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EEE83A-6C8C-7541-9538-BD4C0FC9B8D1}"/>
              </a:ext>
            </a:extLst>
          </p:cNvPr>
          <p:cNvSpPr>
            <a:spLocks noGrp="1"/>
          </p:cNvSpPr>
          <p:nvPr>
            <p:ph sz="half" idx="1"/>
          </p:nvPr>
        </p:nvSpPr>
        <p:spPr>
          <a:xfrm>
            <a:off x="304800" y="1195754"/>
            <a:ext cx="3622766" cy="4974640"/>
          </a:xfrm>
        </p:spPr>
        <p:txBody>
          <a:bodyPr>
            <a:noAutofit/>
          </a:bodyPr>
          <a:lstStyle/>
          <a:p>
            <a:r>
              <a:rPr lang="en-US" sz="1400" b="1" dirty="0">
                <a:latin typeface="Times New Roman" panose="02020603050405020304" pitchFamily="18" charset="0"/>
                <a:cs typeface="Times New Roman" panose="02020603050405020304" pitchFamily="18" charset="0"/>
              </a:rPr>
              <a:t>Email Filtering – Clean &amp; Safe Inbox:</a:t>
            </a:r>
          </a:p>
          <a:p>
            <a:pPr lvl="1"/>
            <a:r>
              <a:rPr lang="en-US" sz="1000" b="1" dirty="0">
                <a:latin typeface="Times New Roman" panose="02020603050405020304" pitchFamily="18" charset="0"/>
                <a:cs typeface="Times New Roman" panose="02020603050405020304" pitchFamily="18" charset="0"/>
              </a:rPr>
              <a:t>Spam-Free Inbox:</a:t>
            </a:r>
            <a:r>
              <a:rPr lang="en-US" sz="1000" dirty="0">
                <a:latin typeface="Times New Roman" panose="02020603050405020304" pitchFamily="18" charset="0"/>
                <a:cs typeface="Times New Roman" panose="02020603050405020304" pitchFamily="18" charset="0"/>
              </a:rPr>
              <a:t> Automatically filters out unwanted emails like ads and scams.</a:t>
            </a:r>
          </a:p>
          <a:p>
            <a:pPr lvl="1"/>
            <a:r>
              <a:rPr lang="en-US" sz="1000" b="1" dirty="0">
                <a:latin typeface="Times New Roman" panose="02020603050405020304" pitchFamily="18" charset="0"/>
                <a:cs typeface="Times New Roman" panose="02020603050405020304" pitchFamily="18" charset="0"/>
              </a:rPr>
              <a:t>Security First:</a:t>
            </a:r>
            <a:r>
              <a:rPr lang="en-US" sz="1000" dirty="0">
                <a:latin typeface="Times New Roman" panose="02020603050405020304" pitchFamily="18" charset="0"/>
                <a:cs typeface="Times New Roman" panose="02020603050405020304" pitchFamily="18" charset="0"/>
              </a:rPr>
              <a:t> Protects from malicious links and attachments.</a:t>
            </a:r>
          </a:p>
          <a:p>
            <a:pPr lvl="1"/>
            <a:r>
              <a:rPr lang="en-US" sz="1000" b="1" dirty="0">
                <a:latin typeface="Times New Roman" panose="02020603050405020304" pitchFamily="18" charset="0"/>
                <a:cs typeface="Times New Roman" panose="02020603050405020304" pitchFamily="18" charset="0"/>
              </a:rPr>
              <a:t>Efficient Communication:</a:t>
            </a:r>
            <a:r>
              <a:rPr lang="en-US" sz="1000" dirty="0">
                <a:latin typeface="Times New Roman" panose="02020603050405020304" pitchFamily="18" charset="0"/>
                <a:cs typeface="Times New Roman" panose="02020603050405020304" pitchFamily="18" charset="0"/>
              </a:rPr>
              <a:t> Keeps your inbox clutter-free and only relevant emails get through.</a:t>
            </a:r>
          </a:p>
          <a:p>
            <a:pPr lvl="1"/>
            <a:r>
              <a:rPr lang="en-US" sz="1000" b="1" dirty="0">
                <a:latin typeface="Times New Roman" panose="02020603050405020304" pitchFamily="18" charset="0"/>
                <a:cs typeface="Times New Roman" panose="02020603050405020304" pitchFamily="18" charset="0"/>
              </a:rPr>
              <a:t>Adaptive Classification:</a:t>
            </a:r>
            <a:r>
              <a:rPr lang="en-US" sz="1000" dirty="0">
                <a:latin typeface="Times New Roman" panose="02020603050405020304" pitchFamily="18" charset="0"/>
                <a:cs typeface="Times New Roman" panose="02020603050405020304" pitchFamily="18" charset="0"/>
              </a:rPr>
              <a:t> Learns to stay ahead of evolving spam threats.</a:t>
            </a:r>
          </a:p>
          <a:p>
            <a:r>
              <a:rPr lang="en-US" sz="1400" b="1" dirty="0">
                <a:latin typeface="Times New Roman" panose="02020603050405020304" pitchFamily="18" charset="0"/>
                <a:cs typeface="Times New Roman" panose="02020603050405020304" pitchFamily="18" charset="0"/>
              </a:rPr>
              <a:t>Messaging Apps – Smarter Communication:</a:t>
            </a:r>
          </a:p>
          <a:p>
            <a:pPr lvl="1"/>
            <a:r>
              <a:rPr lang="en-US" sz="1000" b="1" dirty="0">
                <a:latin typeface="Times New Roman" panose="02020603050405020304" pitchFamily="18" charset="0"/>
                <a:cs typeface="Times New Roman" panose="02020603050405020304" pitchFamily="18" charset="0"/>
              </a:rPr>
              <a:t>Unwanted Message Blocker:</a:t>
            </a:r>
            <a:r>
              <a:rPr lang="en-US" sz="1000" dirty="0">
                <a:latin typeface="Times New Roman" panose="02020603050405020304" pitchFamily="18" charset="0"/>
                <a:cs typeface="Times New Roman" panose="02020603050405020304" pitchFamily="18" charset="0"/>
              </a:rPr>
              <a:t> Stops spammy or promotional messages.</a:t>
            </a:r>
          </a:p>
          <a:p>
            <a:pPr lvl="1"/>
            <a:r>
              <a:rPr lang="en-US" sz="1000" b="1" dirty="0">
                <a:latin typeface="Times New Roman" panose="02020603050405020304" pitchFamily="18" charset="0"/>
                <a:cs typeface="Times New Roman" panose="02020603050405020304" pitchFamily="18" charset="0"/>
              </a:rPr>
              <a:t>Phishing Protection:</a:t>
            </a:r>
            <a:r>
              <a:rPr lang="en-US" sz="1000" dirty="0">
                <a:latin typeface="Times New Roman" panose="02020603050405020304" pitchFamily="18" charset="0"/>
                <a:cs typeface="Times New Roman" panose="02020603050405020304" pitchFamily="18" charset="0"/>
              </a:rPr>
              <a:t> Safeguards personal info from deceptive messages.</a:t>
            </a:r>
          </a:p>
          <a:p>
            <a:pPr lvl="1"/>
            <a:r>
              <a:rPr lang="en-US" sz="1000" b="1" dirty="0">
                <a:latin typeface="Times New Roman" panose="02020603050405020304" pitchFamily="18" charset="0"/>
                <a:cs typeface="Times New Roman" panose="02020603050405020304" pitchFamily="18" charset="0"/>
              </a:rPr>
              <a:t>AI-Powered Filters:</a:t>
            </a:r>
            <a:r>
              <a:rPr lang="en-US" sz="1000" dirty="0">
                <a:latin typeface="Times New Roman" panose="02020603050405020304" pitchFamily="18" charset="0"/>
                <a:cs typeface="Times New Roman" panose="02020603050405020304" pitchFamily="18" charset="0"/>
              </a:rPr>
              <a:t> Blocks unknown contacts or numbers for added privacy.</a:t>
            </a:r>
          </a:p>
          <a:p>
            <a:r>
              <a:rPr lang="en-US" sz="1400" b="1" dirty="0">
                <a:latin typeface="Times New Roman" panose="02020603050405020304" pitchFamily="18" charset="0"/>
                <a:cs typeface="Times New Roman" panose="02020603050405020304" pitchFamily="18" charset="0"/>
              </a:rPr>
              <a:t>Cybersecurity – Fortifying Your Digital World:</a:t>
            </a:r>
          </a:p>
          <a:p>
            <a:pPr lvl="1"/>
            <a:r>
              <a:rPr lang="en-US" sz="1000" b="1" dirty="0">
                <a:latin typeface="Times New Roman" panose="02020603050405020304" pitchFamily="18" charset="0"/>
                <a:cs typeface="Times New Roman" panose="02020603050405020304" pitchFamily="18" charset="0"/>
              </a:rPr>
              <a:t>Phishing Defense:</a:t>
            </a:r>
            <a:r>
              <a:rPr lang="en-US" sz="1000" dirty="0">
                <a:latin typeface="Times New Roman" panose="02020603050405020304" pitchFamily="18" charset="0"/>
                <a:cs typeface="Times New Roman" panose="02020603050405020304" pitchFamily="18" charset="0"/>
              </a:rPr>
              <a:t> Stops fraudsters from stealing sensitive data.</a:t>
            </a:r>
          </a:p>
          <a:p>
            <a:pPr lvl="1"/>
            <a:r>
              <a:rPr lang="en-US" sz="1000" b="1" dirty="0">
                <a:latin typeface="Times New Roman" panose="02020603050405020304" pitchFamily="18" charset="0"/>
                <a:cs typeface="Times New Roman" panose="02020603050405020304" pitchFamily="18" charset="0"/>
              </a:rPr>
              <a:t>Malware Protection:</a:t>
            </a:r>
            <a:r>
              <a:rPr lang="en-US" sz="1000" dirty="0">
                <a:latin typeface="Times New Roman" panose="02020603050405020304" pitchFamily="18" charset="0"/>
                <a:cs typeface="Times New Roman" panose="02020603050405020304" pitchFamily="18" charset="0"/>
              </a:rPr>
              <a:t> Prevents virus and ransomware spread.</a:t>
            </a:r>
          </a:p>
          <a:p>
            <a:pPr lvl="1"/>
            <a:r>
              <a:rPr lang="en-US" sz="1000" b="1" dirty="0">
                <a:latin typeface="Times New Roman" panose="02020603050405020304" pitchFamily="18" charset="0"/>
                <a:cs typeface="Times New Roman" panose="02020603050405020304" pitchFamily="18" charset="0"/>
              </a:rPr>
              <a:t>Data Breach Prevention:</a:t>
            </a:r>
            <a:r>
              <a:rPr lang="en-US" sz="1000" dirty="0">
                <a:latin typeface="Times New Roman" panose="02020603050405020304" pitchFamily="18" charset="0"/>
                <a:cs typeface="Times New Roman" panose="02020603050405020304" pitchFamily="18" charset="0"/>
              </a:rPr>
              <a:t> Protects against attacks that could compromise your data.</a:t>
            </a:r>
          </a:p>
          <a:p>
            <a:pPr lvl="1"/>
            <a:r>
              <a:rPr lang="en-US" sz="1000" b="1" dirty="0">
                <a:latin typeface="Times New Roman" panose="02020603050405020304" pitchFamily="18" charset="0"/>
                <a:cs typeface="Times New Roman" panose="02020603050405020304" pitchFamily="18" charset="0"/>
              </a:rPr>
              <a:t>Secure Messaging:</a:t>
            </a:r>
            <a:r>
              <a:rPr lang="en-US" sz="1000" dirty="0">
                <a:latin typeface="Times New Roman" panose="02020603050405020304" pitchFamily="18" charset="0"/>
                <a:cs typeface="Times New Roman" panose="02020603050405020304" pitchFamily="18" charset="0"/>
              </a:rPr>
              <a:t> Ensures encrypted and safe communication.</a:t>
            </a:r>
          </a:p>
        </p:txBody>
      </p:sp>
      <p:sp>
        <p:nvSpPr>
          <p:cNvPr id="4" name="Rectangle 2">
            <a:extLst>
              <a:ext uri="{FF2B5EF4-FFF2-40B4-BE49-F238E27FC236}">
                <a16:creationId xmlns:a16="http://schemas.microsoft.com/office/drawing/2014/main" id="{03C476EA-0E49-6541-BE5E-4D9CDA48CDD2}"/>
              </a:ext>
            </a:extLst>
          </p:cNvPr>
          <p:cNvSpPr txBox="1">
            <a:spLocks noChangeArrowheads="1"/>
          </p:cNvSpPr>
          <p:nvPr/>
        </p:nvSpPr>
        <p:spPr>
          <a:xfrm>
            <a:off x="628650" y="30063"/>
            <a:ext cx="6536079" cy="870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solidFill>
                  <a:schemeClr val="bg1"/>
                </a:solidFill>
                <a:latin typeface="Times New Roman" panose="02020603050405020304" pitchFamily="18" charset="0"/>
                <a:cs typeface="Times New Roman" panose="02020603050405020304" pitchFamily="18" charset="0"/>
              </a:rPr>
              <a:t>APPLICATION</a:t>
            </a:r>
          </a:p>
        </p:txBody>
      </p:sp>
      <p:pic>
        <p:nvPicPr>
          <p:cNvPr id="6" name="Picture 5" descr="Smartphone with chart graphic">
            <a:extLst>
              <a:ext uri="{FF2B5EF4-FFF2-40B4-BE49-F238E27FC236}">
                <a16:creationId xmlns:a16="http://schemas.microsoft.com/office/drawing/2014/main" id="{754B67E4-F870-0E06-34DE-752895D7429C}"/>
              </a:ext>
            </a:extLst>
          </p:cNvPr>
          <p:cNvPicPr>
            <a:picLocks noChangeAspect="1"/>
          </p:cNvPicPr>
          <p:nvPr/>
        </p:nvPicPr>
        <p:blipFill>
          <a:blip r:embed="rId2"/>
          <a:stretch>
            <a:fillRect/>
          </a:stretch>
        </p:blipFill>
        <p:spPr>
          <a:xfrm>
            <a:off x="4101736" y="2168434"/>
            <a:ext cx="5042263" cy="3781697"/>
          </a:xfrm>
          <a:prstGeom prst="rect">
            <a:avLst/>
          </a:prstGeom>
        </p:spPr>
      </p:pic>
      <p:sp>
        <p:nvSpPr>
          <p:cNvPr id="2" name="Slide Number Placeholder 1">
            <a:extLst>
              <a:ext uri="{FF2B5EF4-FFF2-40B4-BE49-F238E27FC236}">
                <a16:creationId xmlns:a16="http://schemas.microsoft.com/office/drawing/2014/main" id="{6CF13B53-3C52-41FD-87EB-9108EC99222B}"/>
              </a:ext>
            </a:extLst>
          </p:cNvPr>
          <p:cNvSpPr>
            <a:spLocks noGrp="1"/>
          </p:cNvSpPr>
          <p:nvPr>
            <p:ph type="sldNum" sz="quarter" idx="12"/>
          </p:nvPr>
        </p:nvSpPr>
        <p:spPr/>
        <p:txBody>
          <a:bodyPr/>
          <a:lstStyle/>
          <a:p>
            <a:fld id="{1825A77A-971A-3244-890F-3B99F774724A}" type="slidenum">
              <a:rPr lang="en-US" smtClean="0"/>
              <a:pPr/>
              <a:t>5</a:t>
            </a:fld>
            <a:endParaRPr lang="en-US" dirty="0"/>
          </a:p>
        </p:txBody>
      </p:sp>
    </p:spTree>
    <p:extLst>
      <p:ext uri="{BB962C8B-B14F-4D97-AF65-F5344CB8AC3E}">
        <p14:creationId xmlns:p14="http://schemas.microsoft.com/office/powerpoint/2010/main" val="375767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885912-8FC9-4054-A0FC-DF8FEDA22A96}"/>
              </a:ext>
            </a:extLst>
          </p:cNvPr>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spcAft>
                <a:spcPts val="600"/>
              </a:spcAft>
            </a:pPr>
            <a:fld id="{1825A77A-971A-3244-890F-3B99F774724A}" type="slidenum">
              <a:rPr lang="en-US" smtClean="0"/>
              <a:pPr>
                <a:spcAft>
                  <a:spcPts val="600"/>
                </a:spcAft>
              </a:pPr>
              <a:t>6</a:t>
            </a:fld>
            <a:endParaRPr lang="en-US"/>
          </a:p>
        </p:txBody>
      </p:sp>
      <p:sp>
        <p:nvSpPr>
          <p:cNvPr id="7" name="Rectangle 2">
            <a:extLst>
              <a:ext uri="{FF2B5EF4-FFF2-40B4-BE49-F238E27FC236}">
                <a16:creationId xmlns:a16="http://schemas.microsoft.com/office/drawing/2014/main" id="{624C1200-80BB-1D4D-8DF7-28BFE7F023B4}"/>
              </a:ext>
            </a:extLst>
          </p:cNvPr>
          <p:cNvSpPr txBox="1">
            <a:spLocks noChangeArrowheads="1"/>
          </p:cNvSpPr>
          <p:nvPr/>
        </p:nvSpPr>
        <p:spPr>
          <a:xfrm>
            <a:off x="620024" y="-19881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spcAft>
                <a:spcPts val="600"/>
              </a:spcAft>
            </a:pPr>
            <a:r>
              <a:rPr lang="en-US" altLang="en-US" b="1" kern="1200" dirty="0">
                <a:solidFill>
                  <a:schemeClr val="bg1"/>
                </a:solidFill>
                <a:latin typeface="Times New Roman" panose="02020603050405020304" pitchFamily="18" charset="0"/>
                <a:cs typeface="Times New Roman" panose="02020603050405020304" pitchFamily="18" charset="0"/>
              </a:rPr>
              <a:t>Literature Review</a:t>
            </a:r>
          </a:p>
        </p:txBody>
      </p:sp>
      <p:graphicFrame>
        <p:nvGraphicFramePr>
          <p:cNvPr id="17" name="Text Placeholder 14">
            <a:extLst>
              <a:ext uri="{FF2B5EF4-FFF2-40B4-BE49-F238E27FC236}">
                <a16:creationId xmlns:a16="http://schemas.microsoft.com/office/drawing/2014/main" id="{0321A0D7-5D9A-97D2-ACD9-627448EEF31A}"/>
              </a:ext>
            </a:extLst>
          </p:cNvPr>
          <p:cNvGraphicFramePr/>
          <p:nvPr>
            <p:extLst>
              <p:ext uri="{D42A27DB-BD31-4B8C-83A1-F6EECF244321}">
                <p14:modId xmlns:p14="http://schemas.microsoft.com/office/powerpoint/2010/main" val="672592570"/>
              </p:ext>
            </p:extLst>
          </p:nvPr>
        </p:nvGraphicFramePr>
        <p:xfrm>
          <a:off x="628650" y="1126750"/>
          <a:ext cx="7886700" cy="5043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075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50743A-09CD-414F-8C62-1F7818E595C8}"/>
              </a:ext>
            </a:extLst>
          </p:cNvPr>
          <p:cNvSpPr>
            <a:spLocks noGrp="1"/>
          </p:cNvSpPr>
          <p:nvPr>
            <p:ph type="sldNum" sz="quarter" idx="12"/>
          </p:nvPr>
        </p:nvSpPr>
        <p:spPr/>
        <p:txBody>
          <a:bodyPr/>
          <a:lstStyle/>
          <a:p>
            <a:fld id="{1825A77A-971A-3244-890F-3B99F774724A}" type="slidenum">
              <a:rPr lang="en-US" smtClean="0"/>
              <a:pPr/>
              <a:t>7</a:t>
            </a:fld>
            <a:endParaRPr lang="en-US" dirty="0"/>
          </a:p>
        </p:txBody>
      </p:sp>
      <p:sp>
        <p:nvSpPr>
          <p:cNvPr id="6" name="Content Placeholder 5">
            <a:extLst>
              <a:ext uri="{FF2B5EF4-FFF2-40B4-BE49-F238E27FC236}">
                <a16:creationId xmlns:a16="http://schemas.microsoft.com/office/drawing/2014/main" id="{121A61DF-FFA6-4A49-9806-53C995A22677}"/>
              </a:ext>
            </a:extLst>
          </p:cNvPr>
          <p:cNvSpPr>
            <a:spLocks noGrp="1"/>
          </p:cNvSpPr>
          <p:nvPr>
            <p:ph sz="half" idx="1"/>
          </p:nvPr>
        </p:nvSpPr>
        <p:spPr>
          <a:xfrm>
            <a:off x="628650" y="1061049"/>
            <a:ext cx="7886700" cy="5109345"/>
          </a:xfrm>
        </p:spPr>
        <p:txBody>
          <a:bodyPr>
            <a:normAutofit fontScale="92500" lnSpcReduction="10000"/>
          </a:bodyPr>
          <a:lstStyle/>
          <a:p>
            <a:r>
              <a:rPr lang="en-US" sz="1400" b="1" dirty="0">
                <a:latin typeface="Times New Roman" panose="02020603050405020304" pitchFamily="18" charset="0"/>
                <a:cs typeface="Times New Roman" panose="02020603050405020304" pitchFamily="18" charset="0"/>
              </a:rPr>
              <a:t>Paper-1</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Exploring the Current State of Machine Learning in Spam Filters (2025):</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It discusses how traditional spam detection methods such as rule-based, Bayesian, and IP-based filtering struggle to keep up with modern spam tactics. It highlights that classical machine learning models combined with TF-IDF representations still deliver strong baseline performance for both SMS and email spam classification, especially under limited computational resources. The study emphasizes that hybrid and ensemble models outperform single algorithms when spam strategies evolve, and that regular model retraining is crucial to handle concept drift. Overall, it demonstrates that machine learning not only improves adaptability but also provides a practical and scalable foundation for intelligent spam defense systems.</a:t>
            </a:r>
          </a:p>
          <a:p>
            <a:r>
              <a:rPr lang="en-US" sz="1400" b="1" dirty="0">
                <a:latin typeface="Times New Roman" panose="02020603050405020304" pitchFamily="18" charset="0"/>
                <a:cs typeface="Times New Roman" panose="02020603050405020304" pitchFamily="18" charset="0"/>
              </a:rPr>
              <a:t>Paper-2: </a:t>
            </a:r>
            <a:r>
              <a:rPr lang="en-US" sz="1400" i="1" dirty="0">
                <a:latin typeface="Times New Roman" panose="02020603050405020304" pitchFamily="18" charset="0"/>
                <a:cs typeface="Times New Roman" panose="02020603050405020304" pitchFamily="18" charset="0"/>
              </a:rPr>
              <a:t>Email Spam: A Comprehensive Review of Optimize Detection Methods, Challenges, Open Research Problems (2024)</a:t>
            </a:r>
            <a:r>
              <a:rPr lang="en-US" sz="1400" dirty="0">
                <a:latin typeface="Times New Roman" panose="02020603050405020304" pitchFamily="18" charset="0"/>
                <a:cs typeface="Times New Roman" panose="02020603050405020304" pitchFamily="18" charset="0"/>
              </a:rPr>
              <a:t>,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It provides an extensive review of machine learning, deep learning, and fuzzy logic approaches for spam detection. It shows that hybrid and ensemble techniques — and even lightweight deep learning models such as LSTM and BERT — can achieve very high accuracy when paired with rich features and proper preprocessing. The study also points out that spam datasets are often imbalanced, so metrics like Precision-Recall AUC and F1-score should be prioritized over accuracy. Moreover, it identifies research gaps such as the need for adversarial robustness, efficient handling of evolving spam patterns, and low-latency performance in real-time systems. The paper concludes by recommending the use of adaptive pipelines that continuously monitor and retrain models to maintain effectiveness in dynamic environments.</a:t>
            </a:r>
          </a:p>
          <a:p>
            <a:r>
              <a:rPr lang="en-US" sz="1400" b="1" dirty="0">
                <a:latin typeface="Times New Roman" panose="02020603050405020304" pitchFamily="18" charset="0"/>
                <a:cs typeface="Times New Roman" panose="02020603050405020304" pitchFamily="18" charset="0"/>
              </a:rPr>
              <a:t>Paper-3 </a:t>
            </a:r>
            <a:r>
              <a:rPr lang="en-US" sz="1400" i="1" dirty="0">
                <a:latin typeface="Times New Roman" panose="02020603050405020304" pitchFamily="18" charset="0"/>
                <a:cs typeface="Times New Roman" panose="02020603050405020304" pitchFamily="18" charset="0"/>
              </a:rPr>
              <a:t>Improving the Accuracy of Cybersecurity Spam Email Detection Using Ensemble Techniques: A Stacking Approach (2025)</a:t>
            </a:r>
            <a:r>
              <a:rPr lang="en-US" sz="1400" dirty="0">
                <a:latin typeface="Times New Roman" panose="02020603050405020304" pitchFamily="18" charset="0"/>
                <a:cs typeface="Times New Roman" panose="02020603050405020304" pitchFamily="18" charset="0"/>
              </a:rPr>
              <a:t>,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It proposes an advanced stacking ensemble framework that combines Naive Bayes, k-Nearest Neighbors, Logistic Regression, and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under a meta-learner. By using grid search and cross-validation, the authors optimized hyperparameters to achieve an impressive accuracy of 99.79%, along with high precision and recall. The model also reduced false positives compared to standalone classifiers, making it suitable for real-world deployment. This study demonstrates that ensemble learning significantly enhances robustness and generalization while maintaining high detection performance. It also suggests that future improvements should focus on computational efficiency and integrating smarter sampling techniques like SMOTE or cost-sensitive learning to handle class imbalance.</a:t>
            </a:r>
          </a:p>
        </p:txBody>
      </p:sp>
      <p:sp>
        <p:nvSpPr>
          <p:cNvPr id="5" name="TextBox 4">
            <a:extLst>
              <a:ext uri="{FF2B5EF4-FFF2-40B4-BE49-F238E27FC236}">
                <a16:creationId xmlns:a16="http://schemas.microsoft.com/office/drawing/2014/main" id="{BED9098E-5BEC-EE4C-91E9-41A1CB5F73B3}"/>
              </a:ext>
            </a:extLst>
          </p:cNvPr>
          <p:cNvSpPr txBox="1"/>
          <p:nvPr/>
        </p:nvSpPr>
        <p:spPr>
          <a:xfrm>
            <a:off x="3200401" y="2971800"/>
            <a:ext cx="184731" cy="248209"/>
          </a:xfrm>
          <a:prstGeom prst="rect">
            <a:avLst/>
          </a:prstGeom>
          <a:noFill/>
        </p:spPr>
        <p:txBody>
          <a:bodyPr wrap="none" rtlCol="0">
            <a:spAutoFit/>
          </a:bodyPr>
          <a:lstStyle/>
          <a:p>
            <a:endParaRPr lang="en-US" sz="1013" dirty="0"/>
          </a:p>
        </p:txBody>
      </p:sp>
      <p:sp>
        <p:nvSpPr>
          <p:cNvPr id="15" name="Rectangle 2">
            <a:extLst>
              <a:ext uri="{FF2B5EF4-FFF2-40B4-BE49-F238E27FC236}">
                <a16:creationId xmlns:a16="http://schemas.microsoft.com/office/drawing/2014/main" id="{5A592D5E-3BD8-EC4C-BD33-D0A1D81B4F74}"/>
              </a:ext>
            </a:extLst>
          </p:cNvPr>
          <p:cNvSpPr txBox="1">
            <a:spLocks noChangeArrowheads="1"/>
          </p:cNvSpPr>
          <p:nvPr/>
        </p:nvSpPr>
        <p:spPr>
          <a:xfrm>
            <a:off x="628650" y="30063"/>
            <a:ext cx="6536079" cy="870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solidFill>
                  <a:schemeClr val="bg1"/>
                </a:solidFill>
                <a:latin typeface="Times New Roman" panose="02020603050405020304" pitchFamily="18" charset="0"/>
                <a:cs typeface="Times New Roman" panose="02020603050405020304" pitchFamily="18" charset="0"/>
              </a:rPr>
              <a:t>LITERATURE REVIEW RESULTS</a:t>
            </a:r>
          </a:p>
        </p:txBody>
      </p:sp>
    </p:spTree>
    <p:extLst>
      <p:ext uri="{BB962C8B-B14F-4D97-AF65-F5344CB8AC3E}">
        <p14:creationId xmlns:p14="http://schemas.microsoft.com/office/powerpoint/2010/main" val="89969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28807D-A33D-9ED2-2A0B-7C627DDCF055}"/>
              </a:ext>
            </a:extLst>
          </p:cNvPr>
          <p:cNvSpPr>
            <a:spLocks noGrp="1"/>
          </p:cNvSpPr>
          <p:nvPr>
            <p:ph type="sldNum" sz="quarter" idx="12"/>
          </p:nvPr>
        </p:nvSpPr>
        <p:spPr/>
        <p:txBody>
          <a:bodyPr/>
          <a:lstStyle/>
          <a:p>
            <a:fld id="{1825A77A-971A-3244-890F-3B99F774724A}" type="slidenum">
              <a:rPr lang="en-US" smtClean="0"/>
              <a:pPr/>
              <a:t>8</a:t>
            </a:fld>
            <a:endParaRPr lang="en-US" dirty="0"/>
          </a:p>
        </p:txBody>
      </p:sp>
      <p:sp>
        <p:nvSpPr>
          <p:cNvPr id="3" name="Title 2">
            <a:extLst>
              <a:ext uri="{FF2B5EF4-FFF2-40B4-BE49-F238E27FC236}">
                <a16:creationId xmlns:a16="http://schemas.microsoft.com/office/drawing/2014/main" id="{362809DB-5920-F39E-CAD4-C97873101142}"/>
              </a:ext>
            </a:extLst>
          </p:cNvPr>
          <p:cNvSpPr>
            <a:spLocks noGrp="1"/>
          </p:cNvSpPr>
          <p:nvPr>
            <p:ph type="title"/>
          </p:nvPr>
        </p:nvSpPr>
        <p:spPr>
          <a:xfrm>
            <a:off x="145570" y="-66923"/>
            <a:ext cx="8575735" cy="1110719"/>
          </a:xfrm>
        </p:spPr>
        <p:txBody>
          <a:bodyPr>
            <a:noAutofit/>
          </a:bodyPr>
          <a:lstStyle/>
          <a:p>
            <a:r>
              <a:rPr lang="en-US" sz="3200" b="1" dirty="0">
                <a:solidFill>
                  <a:schemeClr val="bg1"/>
                </a:solidFill>
                <a:latin typeface="Times New Roman" panose="02020603050405020304" pitchFamily="18" charset="0"/>
                <a:cs typeface="Times New Roman" panose="02020603050405020304" pitchFamily="18" charset="0"/>
              </a:rPr>
              <a:t>Connection Between the Literature </a:t>
            </a:r>
            <a:br>
              <a:rPr lang="en-US" sz="3200" b="1" dirty="0">
                <a:solidFill>
                  <a:schemeClr val="bg1"/>
                </a:solidFill>
                <a:latin typeface="Times New Roman" panose="02020603050405020304" pitchFamily="18" charset="0"/>
                <a:cs typeface="Times New Roman" panose="02020603050405020304" pitchFamily="18" charset="0"/>
              </a:rPr>
            </a:br>
            <a:r>
              <a:rPr lang="en-US" sz="3200" b="1" dirty="0">
                <a:solidFill>
                  <a:schemeClr val="bg1"/>
                </a:solidFill>
                <a:latin typeface="Times New Roman" panose="02020603050405020304" pitchFamily="18" charset="0"/>
                <a:cs typeface="Times New Roman" panose="02020603050405020304" pitchFamily="18" charset="0"/>
              </a:rPr>
              <a:t>(Paper-3) and Our Model</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8DF788-C17A-6FCE-8310-213EF02CAE12}"/>
              </a:ext>
            </a:extLst>
          </p:cNvPr>
          <p:cNvSpPr>
            <a:spLocks noGrp="1"/>
          </p:cNvSpPr>
          <p:nvPr>
            <p:ph sz="half" idx="1"/>
          </p:nvPr>
        </p:nvSpPr>
        <p:spPr>
          <a:xfrm>
            <a:off x="369858" y="1149541"/>
            <a:ext cx="7886700" cy="4975214"/>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Paper-3 Overview (Stacking Ensemble Approach):</a:t>
            </a:r>
          </a:p>
          <a:p>
            <a:pPr lvl="1"/>
            <a:r>
              <a:rPr lang="en-US" b="1" dirty="0">
                <a:latin typeface="Times New Roman" panose="02020603050405020304" pitchFamily="18" charset="0"/>
                <a:cs typeface="Times New Roman" panose="02020603050405020304" pitchFamily="18" charset="0"/>
              </a:rPr>
              <a:t>Base Models:</a:t>
            </a:r>
            <a:r>
              <a:rPr lang="en-US" dirty="0">
                <a:latin typeface="Times New Roman" panose="02020603050405020304" pitchFamily="18" charset="0"/>
                <a:cs typeface="Times New Roman" panose="02020603050405020304" pitchFamily="18" charset="0"/>
              </a:rPr>
              <a:t> Logistic Regression, SVM, Random Forest, etc.</a:t>
            </a:r>
          </a:p>
          <a:p>
            <a:pPr lvl="1"/>
            <a:r>
              <a:rPr lang="en-US" b="1" dirty="0">
                <a:latin typeface="Times New Roman" panose="02020603050405020304" pitchFamily="18" charset="0"/>
                <a:cs typeface="Times New Roman" panose="02020603050405020304" pitchFamily="18" charset="0"/>
              </a:rPr>
              <a:t>Meta Learner:</a:t>
            </a:r>
            <a:r>
              <a:rPr lang="en-US" dirty="0">
                <a:latin typeface="Times New Roman" panose="02020603050405020304" pitchFamily="18" charset="0"/>
                <a:cs typeface="Times New Roman" panose="02020603050405020304" pitchFamily="18" charset="0"/>
              </a:rPr>
              <a:t> Logistic Regression.</a:t>
            </a:r>
          </a:p>
          <a:p>
            <a:pPr lvl="1"/>
            <a:r>
              <a:rPr lang="en-US" b="1" dirty="0">
                <a:latin typeface="Times New Roman" panose="02020603050405020304" pitchFamily="18" charset="0"/>
                <a:cs typeface="Times New Roman" panose="02020603050405020304" pitchFamily="18" charset="0"/>
              </a:rPr>
              <a:t>Stacking Methodology:</a:t>
            </a:r>
            <a:r>
              <a:rPr lang="en-US" dirty="0">
                <a:latin typeface="Times New Roman" panose="02020603050405020304" pitchFamily="18" charset="0"/>
                <a:cs typeface="Times New Roman" panose="02020603050405020304" pitchFamily="18" charset="0"/>
              </a:rPr>
              <a:t> Aimed to enhance model performance by combining base model predictions into a final, more robust decision.</a:t>
            </a:r>
          </a:p>
          <a:p>
            <a:pPr marL="457189" lvl="1"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How We Adapted Paper-3's Approach:</a:t>
            </a:r>
          </a:p>
          <a:p>
            <a:pPr lvl="1"/>
            <a:r>
              <a:rPr lang="en-US" b="1" dirty="0">
                <a:latin typeface="Times New Roman" panose="02020603050405020304" pitchFamily="18" charset="0"/>
                <a:cs typeface="Times New Roman" panose="02020603050405020304" pitchFamily="18" charset="0"/>
              </a:rPr>
              <a:t>Base Learners: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We used </a:t>
            </a:r>
            <a:r>
              <a:rPr lang="en-US" b="1" dirty="0">
                <a:latin typeface="Times New Roman" panose="02020603050405020304" pitchFamily="18" charset="0"/>
                <a:cs typeface="Times New Roman" panose="02020603050405020304" pitchFamily="18" charset="0"/>
              </a:rPr>
              <a:t>Logistic Regression (LR)</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Support Vector Machine (SVM)</a:t>
            </a:r>
            <a:r>
              <a:rPr lang="en-US" dirty="0">
                <a:latin typeface="Times New Roman" panose="02020603050405020304" pitchFamily="18" charset="0"/>
                <a:cs typeface="Times New Roman" panose="02020603050405020304" pitchFamily="18" charset="0"/>
              </a:rPr>
              <a:t>, as suggested in Paper-3, due to their effectiveness in binary classification tasks.</a:t>
            </a:r>
          </a:p>
          <a:p>
            <a:pPr lvl="1"/>
            <a:r>
              <a:rPr lang="en-US" b="1" dirty="0">
                <a:latin typeface="Times New Roman" panose="02020603050405020304" pitchFamily="18" charset="0"/>
                <a:cs typeface="Times New Roman" panose="02020603050405020304" pitchFamily="18" charset="0"/>
              </a:rPr>
              <a:t>Meta Learner:</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Logistic Regression</a:t>
            </a:r>
            <a:r>
              <a:rPr lang="en-US" dirty="0">
                <a:latin typeface="Times New Roman" panose="02020603050405020304" pitchFamily="18" charset="0"/>
                <a:cs typeface="Times New Roman" panose="02020603050405020304" pitchFamily="18" charset="0"/>
              </a:rPr>
              <a:t> was used to combine the outputs of LR and SVM, following Paper-3’s findings that this combination improves accuracy.</a:t>
            </a:r>
          </a:p>
          <a:p>
            <a:pPr marL="457189" lvl="1"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Insights Applied from Paper-3:</a:t>
            </a:r>
          </a:p>
          <a:p>
            <a:pPr lvl="1"/>
            <a:r>
              <a:rPr lang="en-US" b="1" dirty="0">
                <a:latin typeface="Times New Roman" panose="02020603050405020304" pitchFamily="18" charset="0"/>
                <a:cs typeface="Times New Roman" panose="02020603050405020304" pitchFamily="18" charset="0"/>
              </a:rPr>
              <a:t>Diversity in Base Models:</a:t>
            </a:r>
            <a:r>
              <a:rPr lang="en-US" dirty="0">
                <a:latin typeface="Times New Roman" panose="02020603050405020304" pitchFamily="18" charset="0"/>
                <a:cs typeface="Times New Roman" panose="02020603050405020304" pitchFamily="18" charset="0"/>
              </a:rPr>
              <a:t> LR and SVM were chosen to capture different decision boundaries.</a:t>
            </a:r>
          </a:p>
          <a:p>
            <a:pPr lvl="1"/>
            <a:r>
              <a:rPr lang="en-US" b="1" dirty="0">
                <a:latin typeface="Times New Roman" panose="02020603050405020304" pitchFamily="18" charset="0"/>
                <a:cs typeface="Times New Roman" panose="02020603050405020304" pitchFamily="18" charset="0"/>
              </a:rPr>
              <a:t>Performance Gains:</a:t>
            </a:r>
            <a:r>
              <a:rPr lang="en-US" dirty="0">
                <a:latin typeface="Times New Roman" panose="02020603050405020304" pitchFamily="18" charset="0"/>
                <a:cs typeface="Times New Roman" panose="02020603050405020304" pitchFamily="18" charset="0"/>
              </a:rPr>
              <a:t> Our stacking ensemble, like Paper-3, improves upon individual models.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3819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4552A-8DC8-A441-9629-4D1DDAC445D1}"/>
              </a:ext>
            </a:extLst>
          </p:cNvPr>
          <p:cNvSpPr>
            <a:spLocks noGrp="1"/>
          </p:cNvSpPr>
          <p:nvPr>
            <p:ph type="body" sz="half" idx="2"/>
          </p:nvPr>
        </p:nvSpPr>
        <p:spPr>
          <a:xfrm>
            <a:off x="629840" y="1128713"/>
            <a:ext cx="7942659" cy="4978083"/>
          </a:xfrm>
        </p:spPr>
        <p:txBody>
          <a:bodyPr/>
          <a:lstStyle/>
          <a:p>
            <a:endParaRPr lang="en-US" dirty="0"/>
          </a:p>
        </p:txBody>
      </p:sp>
      <p:sp>
        <p:nvSpPr>
          <p:cNvPr id="6" name="Rectangle 2">
            <a:extLst>
              <a:ext uri="{FF2B5EF4-FFF2-40B4-BE49-F238E27FC236}">
                <a16:creationId xmlns:a16="http://schemas.microsoft.com/office/drawing/2014/main" id="{C7F2A8B2-78A4-D64F-81E1-A72FF0360AB0}"/>
              </a:ext>
            </a:extLst>
          </p:cNvPr>
          <p:cNvSpPr txBox="1">
            <a:spLocks noChangeArrowheads="1"/>
          </p:cNvSpPr>
          <p:nvPr/>
        </p:nvSpPr>
        <p:spPr>
          <a:xfrm>
            <a:off x="628650" y="30063"/>
            <a:ext cx="6536079" cy="870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dirty="0">
                <a:solidFill>
                  <a:schemeClr val="bg1"/>
                </a:solidFill>
                <a:latin typeface="Times New Roman" panose="02020603050405020304" pitchFamily="18" charset="0"/>
                <a:cs typeface="Times New Roman" panose="02020603050405020304" pitchFamily="18" charset="0"/>
              </a:rPr>
              <a:t>ALGORITHM/APPROACH/METHODOLOGY</a:t>
            </a:r>
          </a:p>
        </p:txBody>
      </p:sp>
      <p:graphicFrame>
        <p:nvGraphicFramePr>
          <p:cNvPr id="7" name="Content Placeholder 2">
            <a:extLst>
              <a:ext uri="{FF2B5EF4-FFF2-40B4-BE49-F238E27FC236}">
                <a16:creationId xmlns:a16="http://schemas.microsoft.com/office/drawing/2014/main" id="{2CE5AC78-21EE-1B49-86B8-82403625B293}"/>
              </a:ext>
            </a:extLst>
          </p:cNvPr>
          <p:cNvGraphicFramePr>
            <a:graphicFrameLocks noGrp="1"/>
          </p:cNvGraphicFramePr>
          <p:nvPr>
            <p:ph idx="1"/>
            <p:extLst>
              <p:ext uri="{D42A27DB-BD31-4B8C-83A1-F6EECF244321}">
                <p14:modId xmlns:p14="http://schemas.microsoft.com/office/powerpoint/2010/main" val="4248684364"/>
              </p:ext>
            </p:extLst>
          </p:nvPr>
        </p:nvGraphicFramePr>
        <p:xfrm>
          <a:off x="628651" y="1128713"/>
          <a:ext cx="7885509" cy="4978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77BDB155-6487-4447-8843-7619D69DDAAF}"/>
              </a:ext>
            </a:extLst>
          </p:cNvPr>
          <p:cNvSpPr>
            <a:spLocks noGrp="1"/>
          </p:cNvSpPr>
          <p:nvPr>
            <p:ph type="sldNum" sz="quarter" idx="12"/>
          </p:nvPr>
        </p:nvSpPr>
        <p:spPr/>
        <p:txBody>
          <a:bodyPr/>
          <a:lstStyle/>
          <a:p>
            <a:fld id="{1825A77A-971A-3244-890F-3B99F774724A}" type="slidenum">
              <a:rPr lang="en-US" smtClean="0"/>
              <a:pPr/>
              <a:t>9</a:t>
            </a:fld>
            <a:endParaRPr lang="en-US" dirty="0"/>
          </a:p>
        </p:txBody>
      </p:sp>
    </p:spTree>
    <p:extLst>
      <p:ext uri="{BB962C8B-B14F-4D97-AF65-F5344CB8AC3E}">
        <p14:creationId xmlns:p14="http://schemas.microsoft.com/office/powerpoint/2010/main" val="14700203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1537</TotalTime>
  <Words>2586</Words>
  <Application>Microsoft Office PowerPoint</Application>
  <PresentationFormat>On-screen Show (4:3)</PresentationFormat>
  <Paragraphs>189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PowerPoint Presentation</vt:lpstr>
      <vt:lpstr>PowerPoint Presentation</vt:lpstr>
      <vt:lpstr>Objective of the Project:</vt:lpstr>
      <vt:lpstr>PowerPoint Presentation</vt:lpstr>
      <vt:lpstr>PowerPoint Presentation</vt:lpstr>
      <vt:lpstr>PowerPoint Presentation</vt:lpstr>
      <vt:lpstr>Connection Between the Literature  (Paper-3) and Our Model</vt:lpstr>
      <vt:lpstr>PowerPoint Presentation</vt:lpstr>
      <vt:lpstr>PowerPoint Presentation</vt:lpstr>
      <vt:lpstr>PowerPoint Presentation</vt:lpstr>
      <vt:lpstr>Logistic Regression:</vt:lpstr>
      <vt:lpstr>Stacking Ensemble: </vt:lpstr>
      <vt:lpstr>Model Comparison (Summary Plot)</vt:lpstr>
      <vt:lpstr>Error Analysis</vt:lpstr>
      <vt:lpstr>Real-World Deployment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Naisargi Sharma</cp:lastModifiedBy>
  <cp:revision>62</cp:revision>
  <dcterms:created xsi:type="dcterms:W3CDTF">2020-12-17T21:21:33Z</dcterms:created>
  <dcterms:modified xsi:type="dcterms:W3CDTF">2025-12-09T18:02:15Z</dcterms:modified>
</cp:coreProperties>
</file>